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70" r:id="rId2"/>
    <p:sldMasterId id="2147483662" r:id="rId3"/>
    <p:sldMasterId id="2147483665" r:id="rId4"/>
    <p:sldMasterId id="2147483663" r:id="rId5"/>
  </p:sldMasterIdLst>
  <p:notesMasterIdLst>
    <p:notesMasterId r:id="rId34"/>
  </p:notesMasterIdLst>
  <p:handoutMasterIdLst>
    <p:handoutMasterId r:id="rId35"/>
  </p:handoutMasterIdLst>
  <p:sldIdLst>
    <p:sldId id="265" r:id="rId6"/>
    <p:sldId id="264" r:id="rId7"/>
    <p:sldId id="283" r:id="rId8"/>
    <p:sldId id="292" r:id="rId9"/>
    <p:sldId id="294" r:id="rId10"/>
    <p:sldId id="293" r:id="rId11"/>
    <p:sldId id="296" r:id="rId12"/>
    <p:sldId id="267" r:id="rId13"/>
    <p:sldId id="279" r:id="rId14"/>
    <p:sldId id="280" r:id="rId15"/>
    <p:sldId id="268" r:id="rId16"/>
    <p:sldId id="299" r:id="rId17"/>
    <p:sldId id="270" r:id="rId18"/>
    <p:sldId id="291" r:id="rId19"/>
    <p:sldId id="297" r:id="rId20"/>
    <p:sldId id="298" r:id="rId21"/>
    <p:sldId id="271" r:id="rId22"/>
    <p:sldId id="273" r:id="rId23"/>
    <p:sldId id="272" r:id="rId24"/>
    <p:sldId id="281" r:id="rId25"/>
    <p:sldId id="276" r:id="rId26"/>
    <p:sldId id="275" r:id="rId27"/>
    <p:sldId id="285" r:id="rId28"/>
    <p:sldId id="28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468"/>
    <a:srgbClr val="202321"/>
    <a:srgbClr val="F18700"/>
    <a:srgbClr val="DC0D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3" autoAdjust="0"/>
    <p:restoredTop sz="95268" autoAdjust="0"/>
  </p:normalViewPr>
  <p:slideViewPr>
    <p:cSldViewPr snapToGrid="0" snapToObjects="1" showGuides="1">
      <p:cViewPr varScale="1">
        <p:scale>
          <a:sx n="82" d="100"/>
          <a:sy n="82" d="100"/>
        </p:scale>
        <p:origin x="48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3134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3D6EB26-41B6-4E19-83EC-E73738E884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D0FE7-2B93-4C58-A1DB-4617AFF6CC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FB590-A5F8-45EA-AB8E-CD3CA1FFE559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31.01.2023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C6C06B4-579F-4E55-B0ED-E501BEC30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145B85-05F0-4185-9F6F-AE416F8A75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A10E1-8931-4664-8B15-CAB9FC81E556}" type="slidenum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08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C3ABC7-27AC-6D40-86E4-0C355E54A764}" type="datetimeFigureOut">
              <a:rPr lang="de-DE" smtClean="0"/>
              <a:pPr/>
              <a:t>31.01.2023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E1CAD0D-262D-F145-A422-6EFA995C351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863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727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52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LM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51A07C-FE1A-F540-8B1D-0E34068DA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t="8872" b="1720"/>
          <a:stretch/>
        </p:blipFill>
        <p:spPr>
          <a:xfrm>
            <a:off x="10963933" y="449575"/>
            <a:ext cx="776688" cy="806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32C0B7F7-E1DB-3246-A459-8E85B8A521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2BFC629-71E6-471E-8487-188A0F977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23C141-9C08-4C77-B8A1-5F3A1981A0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  <p:pic>
        <p:nvPicPr>
          <p:cNvPr id="11" name="Bildplatzhalter 11">
            <a:extLst>
              <a:ext uri="{FF2B5EF4-FFF2-40B4-BE49-F238E27FC236}">
                <a16:creationId xmlns:a16="http://schemas.microsoft.com/office/drawing/2014/main" id="{78077E49-BB75-47DD-A564-32F635D212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5" b="5"/>
          <a:stretch>
            <a:fillRect/>
          </a:stretch>
        </p:blipFill>
        <p:spPr>
          <a:xfrm>
            <a:off x="5372100" y="1493641"/>
            <a:ext cx="6819900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1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400" y="6426773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F3871DC-3AE6-0046-9798-2B74B19887B1}"/>
              </a:ext>
            </a:extLst>
          </p:cNvPr>
          <p:cNvSpPr/>
          <p:nvPr userDrawn="1"/>
        </p:nvSpPr>
        <p:spPr>
          <a:xfrm>
            <a:off x="442800" y="1484313"/>
            <a:ext cx="832193" cy="685829"/>
          </a:xfrm>
          <a:prstGeom prst="rect">
            <a:avLst/>
          </a:prstGeom>
          <a:solidFill>
            <a:schemeClr val="tx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136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58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23A9624-D6DE-C345-9C75-F17A8B2EFEFC}"/>
              </a:ext>
            </a:extLst>
          </p:cNvPr>
          <p:cNvSpPr/>
          <p:nvPr userDrawn="1"/>
        </p:nvSpPr>
        <p:spPr>
          <a:xfrm>
            <a:off x="2820756" y="1484313"/>
            <a:ext cx="832193" cy="68582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R 255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G 255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B 255</a:t>
            </a:r>
            <a:endParaRPr lang="de-DE" sz="915" baseline="0" dirty="0">
              <a:solidFill>
                <a:schemeClr val="tx2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699AD87-10CD-5C43-A6B2-3E71A6C1E6A5}"/>
              </a:ext>
            </a:extLst>
          </p:cNvPr>
          <p:cNvSpPr/>
          <p:nvPr userDrawn="1"/>
        </p:nvSpPr>
        <p:spPr>
          <a:xfrm>
            <a:off x="1631778" y="1484313"/>
            <a:ext cx="832193" cy="685829"/>
          </a:xfrm>
          <a:prstGeom prst="rect">
            <a:avLst/>
          </a:prstGeom>
          <a:solidFill>
            <a:schemeClr val="tx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35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35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35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E6E40C0-B5CF-3040-971F-4D8BB55D0746}"/>
              </a:ext>
            </a:extLst>
          </p:cNvPr>
          <p:cNvSpPr/>
          <p:nvPr userDrawn="1"/>
        </p:nvSpPr>
        <p:spPr>
          <a:xfrm>
            <a:off x="442802" y="2240393"/>
            <a:ext cx="8321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LMU Grün </a:t>
            </a:r>
            <a:b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A2A488E-BCE0-BB4B-959A-3AC0A2CF9AFD}"/>
              </a:ext>
            </a:extLst>
          </p:cNvPr>
          <p:cNvSpPr/>
          <p:nvPr userDrawn="1"/>
        </p:nvSpPr>
        <p:spPr>
          <a:xfrm>
            <a:off x="442800" y="3144823"/>
            <a:ext cx="607189" cy="500399"/>
          </a:xfrm>
          <a:prstGeom prst="rect">
            <a:avLst/>
          </a:prstGeom>
          <a:solidFill>
            <a:schemeClr val="bg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98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100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104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AF76B9D-1CB6-774E-B88E-0CACB598FEF6}"/>
              </a:ext>
            </a:extLst>
          </p:cNvPr>
          <p:cNvSpPr/>
          <p:nvPr userDrawn="1"/>
        </p:nvSpPr>
        <p:spPr>
          <a:xfrm>
            <a:off x="2177818" y="3144823"/>
            <a:ext cx="607189" cy="500399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230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230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231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45CC143-00CB-E043-9C6B-880F634668A7}"/>
              </a:ext>
            </a:extLst>
          </p:cNvPr>
          <p:cNvSpPr/>
          <p:nvPr userDrawn="1"/>
        </p:nvSpPr>
        <p:spPr>
          <a:xfrm>
            <a:off x="1310310" y="3144823"/>
            <a:ext cx="607189" cy="500399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192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193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195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2788AA0-4D28-CA47-A881-1819C9B7F2B2}"/>
              </a:ext>
            </a:extLst>
          </p:cNvPr>
          <p:cNvSpPr/>
          <p:nvPr userDrawn="1"/>
        </p:nvSpPr>
        <p:spPr>
          <a:xfrm>
            <a:off x="3045759" y="3144823"/>
            <a:ext cx="607189" cy="50039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R 245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G 245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B 245</a:t>
            </a:r>
            <a:endParaRPr lang="de-DE" sz="915" baseline="0" dirty="0">
              <a:solidFill>
                <a:schemeClr val="tx2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20A40CC5-176B-9442-82E4-408CAB2349BC}"/>
              </a:ext>
            </a:extLst>
          </p:cNvPr>
          <p:cNvSpPr/>
          <p:nvPr userDrawn="1"/>
        </p:nvSpPr>
        <p:spPr>
          <a:xfrm>
            <a:off x="442802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Dunkelgrau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A56A28D-A369-AD4B-AF9B-25C454F18A4E}"/>
              </a:ext>
            </a:extLst>
          </p:cNvPr>
          <p:cNvSpPr/>
          <p:nvPr userDrawn="1"/>
        </p:nvSpPr>
        <p:spPr>
          <a:xfrm>
            <a:off x="1310310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Mittelgrau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EF2EF5B-E92A-5D4A-8161-D33FFACE7341}"/>
              </a:ext>
            </a:extLst>
          </p:cNvPr>
          <p:cNvSpPr/>
          <p:nvPr userDrawn="1"/>
        </p:nvSpPr>
        <p:spPr>
          <a:xfrm>
            <a:off x="2187234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Hellgrau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B21CFC-1C2A-AD4E-82DE-A68CEF4308BE}"/>
              </a:ext>
            </a:extLst>
          </p:cNvPr>
          <p:cNvSpPr/>
          <p:nvPr userDrawn="1"/>
        </p:nvSpPr>
        <p:spPr>
          <a:xfrm>
            <a:off x="3048909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Lichtgrau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73389B4-7374-AB43-B9CD-0CA5B6ED4B02}"/>
              </a:ext>
            </a:extLst>
          </p:cNvPr>
          <p:cNvSpPr/>
          <p:nvPr userDrawn="1"/>
        </p:nvSpPr>
        <p:spPr>
          <a:xfrm>
            <a:off x="1617118" y="2240392"/>
            <a:ext cx="832193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Schwarz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A8E62580-B452-9141-99B8-14D406341FD8}"/>
              </a:ext>
            </a:extLst>
          </p:cNvPr>
          <p:cNvSpPr/>
          <p:nvPr userDrawn="1"/>
        </p:nvSpPr>
        <p:spPr>
          <a:xfrm>
            <a:off x="2821937" y="2240392"/>
            <a:ext cx="832193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Weiss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C5DB8B7-067A-624F-90A9-5FE69A8819FA}"/>
              </a:ext>
            </a:extLst>
          </p:cNvPr>
          <p:cNvSpPr/>
          <p:nvPr userDrawn="1"/>
        </p:nvSpPr>
        <p:spPr>
          <a:xfrm>
            <a:off x="4619182" y="1485446"/>
            <a:ext cx="607189" cy="5003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25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135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A10FA4C-181C-BD41-AD4E-730F52457796}"/>
              </a:ext>
            </a:extLst>
          </p:cNvPr>
          <p:cNvSpPr/>
          <p:nvPr userDrawn="1"/>
        </p:nvSpPr>
        <p:spPr>
          <a:xfrm>
            <a:off x="6354200" y="1485446"/>
            <a:ext cx="607189" cy="500399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140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64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145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A2466A38-6ECC-DF4F-869F-B98502E2D6A6}"/>
              </a:ext>
            </a:extLst>
          </p:cNvPr>
          <p:cNvSpPr/>
          <p:nvPr userDrawn="1"/>
        </p:nvSpPr>
        <p:spPr>
          <a:xfrm>
            <a:off x="5486692" y="1485446"/>
            <a:ext cx="607189" cy="500399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100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59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227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9F62C27-0EB2-5442-90B6-6A8F0C17931E}"/>
              </a:ext>
            </a:extLst>
          </p:cNvPr>
          <p:cNvSpPr/>
          <p:nvPr userDrawn="1"/>
        </p:nvSpPr>
        <p:spPr>
          <a:xfrm>
            <a:off x="7222141" y="1485446"/>
            <a:ext cx="607189" cy="500399"/>
          </a:xfrm>
          <a:prstGeom prst="rect">
            <a:avLst/>
          </a:prstGeom>
          <a:solidFill>
            <a:srgbClr val="DC0D15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215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25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25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5B9B3239-0231-A24D-B42D-624E409B3D20}"/>
              </a:ext>
            </a:extLst>
          </p:cNvPr>
          <p:cNvSpPr/>
          <p:nvPr userDrawn="1"/>
        </p:nvSpPr>
        <p:spPr>
          <a:xfrm>
            <a:off x="4619184" y="2091158"/>
            <a:ext cx="60718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Blau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90492F4-04D9-0D48-A32F-3E322C29483A}"/>
              </a:ext>
            </a:extLst>
          </p:cNvPr>
          <p:cNvSpPr/>
          <p:nvPr userDrawn="1"/>
        </p:nvSpPr>
        <p:spPr>
          <a:xfrm>
            <a:off x="5486691" y="2091158"/>
            <a:ext cx="70591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Cyan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0C3949AB-62CF-6643-83F3-F76B12005678}"/>
              </a:ext>
            </a:extLst>
          </p:cNvPr>
          <p:cNvSpPr/>
          <p:nvPr userDrawn="1"/>
        </p:nvSpPr>
        <p:spPr>
          <a:xfrm>
            <a:off x="6363616" y="2091157"/>
            <a:ext cx="70591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Violett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3CD1B9CD-D09C-5D4A-B064-6355897E2041}"/>
              </a:ext>
            </a:extLst>
          </p:cNvPr>
          <p:cNvSpPr/>
          <p:nvPr userDrawn="1"/>
        </p:nvSpPr>
        <p:spPr>
          <a:xfrm>
            <a:off x="7225291" y="2091158"/>
            <a:ext cx="60718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Rot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0B457DF-BD61-044B-ACA4-342889CA02A1}"/>
              </a:ext>
            </a:extLst>
          </p:cNvPr>
          <p:cNvSpPr/>
          <p:nvPr userDrawn="1"/>
        </p:nvSpPr>
        <p:spPr>
          <a:xfrm>
            <a:off x="4619182" y="2490933"/>
            <a:ext cx="607189" cy="500399"/>
          </a:xfrm>
          <a:prstGeom prst="rect">
            <a:avLst/>
          </a:prstGeom>
          <a:solidFill>
            <a:srgbClr val="F18700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241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135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0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4931D8B5-D9AB-D547-B4C3-602A0499C239}"/>
              </a:ext>
            </a:extLst>
          </p:cNvPr>
          <p:cNvSpPr/>
          <p:nvPr userDrawn="1"/>
        </p:nvSpPr>
        <p:spPr>
          <a:xfrm>
            <a:off x="4619184" y="3096644"/>
            <a:ext cx="86750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Orange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565346-2219-4849-9A7A-79720DD03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818" y="444257"/>
            <a:ext cx="9571269" cy="10499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/>
            </a:lvl1pPr>
          </a:lstStyle>
          <a:p>
            <a:r>
              <a:rPr lang="de-DE" dirty="0"/>
              <a:t>Farbübersicht</a:t>
            </a:r>
          </a:p>
        </p:txBody>
      </p:sp>
    </p:spTree>
    <p:extLst>
      <p:ext uri="{BB962C8B-B14F-4D97-AF65-F5344CB8AC3E}">
        <p14:creationId xmlns:p14="http://schemas.microsoft.com/office/powerpoint/2010/main" val="277468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mit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400" y="6426773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565346-2219-4849-9A7A-79720DD03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0492" y="444257"/>
            <a:ext cx="9568595" cy="10499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/>
            </a:lvl1pPr>
          </a:lstStyle>
          <a:p>
            <a:r>
              <a:rPr lang="de-DE" dirty="0"/>
              <a:t>Titel mit Inhalt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BEFC134-44F4-4ACC-9EF7-B0CCCECBE3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6088" y="1484313"/>
            <a:ext cx="11303000" cy="4929187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200">
                <a:solidFill>
                  <a:srgbClr val="616468"/>
                </a:solidFill>
              </a:defRPr>
            </a:lvl1pPr>
            <a:lvl2pPr>
              <a:buClr>
                <a:schemeClr val="tx1"/>
              </a:buClr>
              <a:defRPr sz="2100">
                <a:solidFill>
                  <a:srgbClr val="616468"/>
                </a:solidFill>
              </a:defRPr>
            </a:lvl2pPr>
            <a:lvl3pPr>
              <a:buClr>
                <a:schemeClr val="tx1"/>
              </a:buClr>
              <a:defRPr sz="2000">
                <a:solidFill>
                  <a:srgbClr val="616468"/>
                </a:solidFill>
              </a:defRPr>
            </a:lvl3pPr>
            <a:lvl4pPr>
              <a:buClr>
                <a:schemeClr val="tx1"/>
              </a:buClr>
              <a:defRPr sz="1900">
                <a:solidFill>
                  <a:srgbClr val="616468"/>
                </a:solidFill>
              </a:defRPr>
            </a:lvl4pPr>
            <a:lvl5pPr>
              <a:buClr>
                <a:schemeClr val="tx1"/>
              </a:buClr>
              <a:defRPr sz="1800">
                <a:solidFill>
                  <a:srgbClr val="616468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5358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400" y="6426773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565346-2219-4849-9A7A-79720DD03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1700" y="444257"/>
            <a:ext cx="9577387" cy="10499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/>
            </a:lvl1pPr>
          </a:lstStyle>
          <a:p>
            <a:r>
              <a:rPr lang="de-DE" dirty="0"/>
              <a:t>Nur Titel</a:t>
            </a:r>
          </a:p>
        </p:txBody>
      </p:sp>
    </p:spTree>
    <p:extLst>
      <p:ext uri="{BB962C8B-B14F-4D97-AF65-F5344CB8AC3E}">
        <p14:creationId xmlns:p14="http://schemas.microsoft.com/office/powerpoint/2010/main" val="61024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ück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">
            <a:extLst>
              <a:ext uri="{FF2B5EF4-FFF2-40B4-BE49-F238E27FC236}">
                <a16:creationId xmlns:a16="http://schemas.microsoft.com/office/drawing/2014/main" id="{63CEC714-79BB-CB4B-8FB7-5903011CD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5649600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Absendername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Musterstraße 00 · 80000 München · Tel. +49 89 0000 0000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 err="1">
                <a:effectLst/>
                <a:latin typeface="Arial" panose="020B0604020202020204" pitchFamily="34" charset="0"/>
              </a:rPr>
              <a:t>info@musterdomain.de</a:t>
            </a:r>
            <a:r>
              <a:rPr lang="de-DE" b="1" dirty="0">
                <a:effectLst/>
                <a:latin typeface="Arial" panose="020B0604020202020204" pitchFamily="34" charset="0"/>
              </a:rPr>
              <a:t> · </a:t>
            </a:r>
            <a:r>
              <a:rPr lang="de-DE" b="1" dirty="0" err="1">
                <a:effectLst/>
                <a:latin typeface="Arial" panose="020B0604020202020204" pitchFamily="34" charset="0"/>
              </a:rPr>
              <a:t>www.musterdomain.de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D72F1F-1A49-6848-A8CB-5DD9EC0B6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8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51A07C-FE1A-F540-8B1D-0E34068DA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t="8872" b="1720"/>
          <a:stretch/>
        </p:blipFill>
        <p:spPr>
          <a:xfrm>
            <a:off x="10963933" y="449575"/>
            <a:ext cx="776688" cy="806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32C0B7F7-E1DB-3246-A459-8E85B8A521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2BFC629-71E6-471E-8487-188A0F977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84D7C6A-4C73-4663-8682-62AF58C8B9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2100" y="1484313"/>
            <a:ext cx="6819900" cy="537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23C141-9C08-4C77-B8A1-5F3A1981A0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283523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LMU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9E3EC0D9-ADF9-484A-8AF7-707A2C63B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80A05923-C642-2E4E-840A-327720B765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54D6F9D-B6EB-4F72-A2AF-B87B1D3A9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397F4FF-24FF-46A8-9FD5-D8297FC334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  <p:pic>
        <p:nvPicPr>
          <p:cNvPr id="10" name="Bildplatzhalter 11">
            <a:extLst>
              <a:ext uri="{FF2B5EF4-FFF2-40B4-BE49-F238E27FC236}">
                <a16:creationId xmlns:a16="http://schemas.microsoft.com/office/drawing/2014/main" id="{E49330AE-63CD-4FA0-B981-354A53DBEE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" b="5"/>
          <a:stretch>
            <a:fillRect/>
          </a:stretch>
        </p:blipFill>
        <p:spPr>
          <a:xfrm>
            <a:off x="5372100" y="1493641"/>
            <a:ext cx="6819900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5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Bild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9E3EC0D9-ADF9-484A-8AF7-707A2C63B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80A05923-C642-2E4E-840A-327720B765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54D6F9D-B6EB-4F72-A2AF-B87B1D3A9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8D60EF3-4399-487D-BFA4-B4727760F9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62575" y="1484313"/>
            <a:ext cx="6829425" cy="5373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397F4FF-24FF-46A8-9FD5-D8297FC334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261245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rgbClr val="616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925BAD-1A03-46E3-83C6-927F3F232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8A3F8208-5ABF-4B9A-B91A-356813173B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38747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CB3A64BB-66BD-574D-8D10-B6B91D0A2D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FD34168-7A63-4BE9-B1FA-940397BC8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69A4752-2B43-4B39-B027-47806A5DD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208614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rgbClr val="6164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Untertitel</a:t>
            </a:r>
          </a:p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00.00.2020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54FBD0-4BBB-413C-96F0-376E5E59C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189713"/>
            <a:ext cx="4513400" cy="146304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4982841-B6DD-4A02-88CD-381D8C4A3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440471"/>
            <a:ext cx="7720013" cy="80645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680" b="1" cap="all" spc="80" baseline="0"/>
            </a:lvl1pPr>
          </a:lstStyle>
          <a:p>
            <a:pPr lvl="0"/>
            <a:r>
              <a:rPr lang="de-DE" dirty="0"/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302347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25F89-1710-447C-BA80-DE17C2EF19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0" y="2151208"/>
            <a:ext cx="7200000" cy="1418469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de-DE" dirty="0"/>
              <a:t>1. Erstes Kapitel</a:t>
            </a:r>
          </a:p>
        </p:txBody>
      </p:sp>
    </p:spTree>
    <p:extLst>
      <p:ext uri="{BB962C8B-B14F-4D97-AF65-F5344CB8AC3E}">
        <p14:creationId xmlns:p14="http://schemas.microsoft.com/office/powerpoint/2010/main" val="217875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400" y="6426773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3A6560-2FDE-481D-9A8E-1866470D9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0491" y="444249"/>
            <a:ext cx="9577019" cy="104298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="1"/>
            </a:lvl1pPr>
          </a:lstStyle>
          <a:p>
            <a:r>
              <a:rPr lang="de-DE" dirty="0"/>
              <a:t>Seitentitel mit einer Zeile oder</a:t>
            </a:r>
            <a:br>
              <a:rPr lang="de-DE" dirty="0"/>
            </a:br>
            <a:r>
              <a:rPr lang="de-DE" dirty="0"/>
              <a:t>maximal zwei Zeilen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5E4071A-44EF-49AA-BAC4-8488C57EBC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486" y="1493101"/>
            <a:ext cx="10166228" cy="9382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80"/>
              </a:lnSpc>
              <a:spcBef>
                <a:spcPts val="0"/>
              </a:spcBef>
              <a:buNone/>
              <a:defRPr sz="1900">
                <a:solidFill>
                  <a:srgbClr val="616468"/>
                </a:solidFill>
              </a:defRPr>
            </a:lvl1pPr>
            <a:lvl2pPr marL="407778" indent="0">
              <a:buNone/>
              <a:defRPr sz="1900">
                <a:solidFill>
                  <a:schemeClr val="tx2"/>
                </a:solidFill>
              </a:defRPr>
            </a:lvl2pPr>
            <a:lvl3pPr marL="815557" indent="0">
              <a:buNone/>
              <a:defRPr>
                <a:solidFill>
                  <a:schemeClr val="tx2"/>
                </a:solidFill>
              </a:defRPr>
            </a:lvl3pPr>
            <a:lvl4pPr marL="1223335" indent="0">
              <a:buNone/>
              <a:defRPr>
                <a:solidFill>
                  <a:schemeClr val="tx2"/>
                </a:solidFill>
              </a:defRPr>
            </a:lvl4pPr>
            <a:lvl5pPr marL="1631113" indent="0">
              <a:buNone/>
              <a:defRPr>
                <a:solidFill>
                  <a:schemeClr val="tx2"/>
                </a:solidFill>
              </a:defRPr>
            </a:lvl5pPr>
          </a:lstStyle>
          <a:p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Ne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? Quam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incipietur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accaepe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lenduciae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Itae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voluptatem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facepelita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dolupta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pore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venti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blanien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tionsec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tempellabor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magnam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soloreria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quevoluptaturi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dolores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earis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vendae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nobis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ipsam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lab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acculliqui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tecte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es quam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ressi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ulparis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apeliqui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ipiet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modio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 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C99ED17-8C0B-4A38-8622-48A70F4A88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684" y="2635982"/>
            <a:ext cx="10166228" cy="2859210"/>
          </a:xfrm>
          <a:prstGeom prst="rect">
            <a:avLst/>
          </a:prstGeom>
        </p:spPr>
        <p:txBody>
          <a:bodyPr/>
          <a:lstStyle>
            <a:lvl1pPr marL="324000" indent="-324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"/>
              <a:defRPr sz="1900">
                <a:solidFill>
                  <a:srgbClr val="616468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900">
                <a:solidFill>
                  <a:srgbClr val="616468"/>
                </a:solidFill>
              </a:defRPr>
            </a:lvl2pPr>
          </a:lstStyle>
          <a:p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Itaquas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sitiam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vent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fuga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Pelit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laut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pliciis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reptatio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beatem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illestius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consecabo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Offici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con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pedi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omnis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essi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sinci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totae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perit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quamet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aut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liscium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landia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quiasit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iuntur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iuntur</a:t>
            </a:r>
            <a:endParaRPr lang="de-DE" dirty="0">
              <a:solidFill>
                <a:srgbClr val="2F2F2F"/>
              </a:solidFill>
              <a:latin typeface="Arial" panose="020B0604020202020204" pitchFamily="34" charset="0"/>
            </a:endParaRPr>
          </a:p>
          <a:p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Quunda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doloreste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volore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volores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maximus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eatur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sapicipici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ab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non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nullori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mos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autem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doluptassi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saniscitate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consequi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audae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simporem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si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venim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fugia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voloreptae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eturiam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aut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quiae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coribus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iuntur</a:t>
            </a:r>
            <a:endParaRPr lang="de-DE" dirty="0">
              <a:solidFill>
                <a:srgbClr val="2F2F2F"/>
              </a:solidFill>
              <a:latin typeface="Arial" panose="020B0604020202020204" pitchFamily="34" charset="0"/>
            </a:endParaRPr>
          </a:p>
          <a:p>
            <a:pPr lvl="0">
              <a:defRPr/>
            </a:pP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Ucia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sam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quid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quo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doles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sequias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rat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facersp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edissuntotas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et,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nis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di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berum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verore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sequas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represcium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faccabo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Adistis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dolor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atur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aliquatem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quo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modis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accaecum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nossunt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ipsam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ratiam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voluptur</a:t>
            </a:r>
            <a:r>
              <a:rPr lang="de-DE" dirty="0">
                <a:solidFill>
                  <a:srgbClr val="2F2F2F"/>
                </a:solidFill>
                <a:latin typeface="Arial" panose="020B0604020202020204" pitchFamily="34" charset="0"/>
              </a:rPr>
              <a:t>?</a:t>
            </a:r>
          </a:p>
          <a:p>
            <a:pPr lvl="1">
              <a:defRPr/>
            </a:pPr>
            <a:r>
              <a:rPr lang="de-DE" dirty="0" err="1">
                <a:solidFill>
                  <a:srgbClr val="2F2F2F"/>
                </a:solidFill>
                <a:latin typeface="Arial" panose="020B0604020202020204" pitchFamily="34" charset="0"/>
              </a:rPr>
              <a:t>iuntur</a:t>
            </a:r>
            <a:endParaRPr lang="de-DE" dirty="0">
              <a:solidFill>
                <a:srgbClr val="2F2F2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51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FD8EF26-FA82-6D40-93F2-70EAE952FA46}"/>
              </a:ext>
            </a:extLst>
          </p:cNvPr>
          <p:cNvSpPr/>
          <p:nvPr userDrawn="1"/>
        </p:nvSpPr>
        <p:spPr>
          <a:xfrm>
            <a:off x="1" y="1483200"/>
            <a:ext cx="5376454" cy="537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A465598-6EE5-EE49-A177-6E3551F9A56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6400" y="434007"/>
            <a:ext cx="11303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6" r:id="rId2"/>
    <p:sldLayoutId id="2147483661" r:id="rId3"/>
    <p:sldLayoutId id="2147483677" r:id="rId4"/>
    <p:sldLayoutId id="2147483669" r:id="rId5"/>
    <p:sldLayoutId id="2147483655" r:id="rId6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 userDrawn="1">
          <p15:clr>
            <a:srgbClr val="F26B43"/>
          </p15:clr>
        </p15:guide>
        <p15:guide id="5" orient="horz" pos="4042" userDrawn="1">
          <p15:clr>
            <a:srgbClr val="F26B43"/>
          </p15:clr>
        </p15:guide>
        <p15:guide id="9" pos="7401" userDrawn="1">
          <p15:clr>
            <a:srgbClr val="F26B43"/>
          </p15:clr>
        </p15:guide>
        <p15:guide id="13" pos="279" userDrawn="1">
          <p15:clr>
            <a:srgbClr val="F26B43"/>
          </p15:clr>
        </p15:guide>
        <p15:guide id="14" orient="horz" pos="278" userDrawn="1">
          <p15:clr>
            <a:srgbClr val="F26B43"/>
          </p15:clr>
        </p15:guide>
        <p15:guide id="15" orient="horz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FD8EF26-FA82-6D40-93F2-70EAE952FA46}"/>
              </a:ext>
            </a:extLst>
          </p:cNvPr>
          <p:cNvSpPr/>
          <p:nvPr userDrawn="1"/>
        </p:nvSpPr>
        <p:spPr>
          <a:xfrm>
            <a:off x="1" y="1483200"/>
            <a:ext cx="5376454" cy="537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EC720E-3048-2B4D-B927-E08F3BECF1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4500" y="416422"/>
            <a:ext cx="11303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5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799E554-D74C-2D46-A4A0-20AFFC9B03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7DF8FA-2683-4642-B02D-78840267E6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399" y="441325"/>
            <a:ext cx="1744349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4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26BA1FC-2AA7-46D3-BA9A-D73D533597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6399" y="432533"/>
            <a:ext cx="1744349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8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4" r:id="rId3"/>
    <p:sldLayoutId id="2147483675" r:id="rId4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ED63A8-5311-184A-B74C-C37B428BF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400" y="442801"/>
            <a:ext cx="1745167" cy="8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0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biom.13765" TargetMode="External"/><Relationship Id="rId13" Type="http://schemas.openxmlformats.org/officeDocument/2006/relationships/hyperlink" Target="https://doi.org/10.1186/s12936-015-0574-x" TargetMode="External"/><Relationship Id="rId3" Type="http://schemas.openxmlformats.org/officeDocument/2006/relationships/hyperlink" Target="https://doi.org/10.1214/07-STS242" TargetMode="External"/><Relationship Id="rId7" Type="http://schemas.openxmlformats.org/officeDocument/2006/relationships/hyperlink" Target="https://doi.org/10.1214/aos/1013203451" TargetMode="External"/><Relationship Id="rId12" Type="http://schemas.openxmlformats.org/officeDocument/2006/relationships/hyperlink" Target="https://doi.org/10.1007/s11222-017-9754-6" TargetMode="External"/><Relationship Id="rId2" Type="http://schemas.openxmlformats.org/officeDocument/2006/relationships/hyperlink" Target="https://doi.org/10.1098/rsif.2017.0520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i.org/10.1198/jasa.2011.ap09272" TargetMode="External"/><Relationship Id="rId11" Type="http://schemas.openxmlformats.org/officeDocument/2006/relationships/hyperlink" Target="https://doi.org/10.48550/arXiv.2207.08470" TargetMode="External"/><Relationship Id="rId5" Type="http://schemas.openxmlformats.org/officeDocument/2006/relationships/hyperlink" Target="https://doi.org/10.1016/j.vaccine.2021.03.007" TargetMode="External"/><Relationship Id="rId10" Type="http://schemas.openxmlformats.org/officeDocument/2006/relationships/hyperlink" Target="https://doi.org/10.1111/j.1467-9868.2010.00740.x" TargetMode="External"/><Relationship Id="rId4" Type="http://schemas.openxmlformats.org/officeDocument/2006/relationships/hyperlink" Target="https://doi.org/10.1198/016214503000125" TargetMode="External"/><Relationship Id="rId9" Type="http://schemas.openxmlformats.org/officeDocument/2006/relationships/hyperlink" Target="https://doi.org/10.1111/j.1541-0420.2008.01112.x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ABEC45-E2D8-47F0-9503-614ECB6C5C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b="0" dirty="0">
                <a:latin typeface="+mn-lt"/>
              </a:rPr>
              <a:t>Daniel Seussler</a:t>
            </a:r>
          </a:p>
          <a:p>
            <a:r>
              <a:rPr lang="de-DE" b="0" dirty="0" err="1">
                <a:latin typeface="+mn-lt"/>
              </a:rPr>
              <a:t>Master‘s</a:t>
            </a:r>
            <a:r>
              <a:rPr lang="de-DE" b="0" dirty="0">
                <a:latin typeface="+mn-lt"/>
              </a:rPr>
              <a:t> Thesis</a:t>
            </a:r>
          </a:p>
          <a:p>
            <a:endParaRPr lang="de-DE" b="0" dirty="0">
              <a:latin typeface="+mn-lt"/>
            </a:endParaRPr>
          </a:p>
          <a:p>
            <a:r>
              <a:rPr lang="de-DE" b="0" dirty="0" err="1">
                <a:latin typeface="+mn-lt"/>
              </a:rPr>
              <a:t>supervised</a:t>
            </a:r>
            <a:r>
              <a:rPr lang="de-DE" b="0" dirty="0">
                <a:latin typeface="+mn-lt"/>
              </a:rPr>
              <a:t> </a:t>
            </a:r>
            <a:r>
              <a:rPr lang="de-DE" b="0" dirty="0" err="1">
                <a:latin typeface="+mn-lt"/>
              </a:rPr>
              <a:t>by</a:t>
            </a:r>
            <a:r>
              <a:rPr lang="de-DE" b="0" dirty="0">
                <a:latin typeface="+mn-lt"/>
              </a:rPr>
              <a:t> Dr. Cornelius Fritz</a:t>
            </a:r>
          </a:p>
          <a:p>
            <a:r>
              <a:rPr lang="de-DE" b="0" dirty="0">
                <a:latin typeface="+mn-lt"/>
              </a:rPr>
              <a:t>Department </a:t>
            </a:r>
            <a:r>
              <a:rPr lang="de-DE" b="0" dirty="0" err="1">
                <a:latin typeface="+mn-lt"/>
              </a:rPr>
              <a:t>of</a:t>
            </a:r>
            <a:r>
              <a:rPr lang="de-DE" b="0" dirty="0">
                <a:latin typeface="+mn-lt"/>
              </a:rPr>
              <a:t> </a:t>
            </a:r>
            <a:r>
              <a:rPr lang="de-DE" b="0" dirty="0" err="1">
                <a:latin typeface="+mn-lt"/>
              </a:rPr>
              <a:t>Statistics</a:t>
            </a:r>
            <a:endParaRPr lang="de-DE" b="0" dirty="0">
              <a:latin typeface="+mn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FD87DA0-48DA-4AEB-9E8B-32EF8767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b="0" dirty="0"/>
              <a:t>Identification of Health Risk Factors in Developing Countries using Intrinsic Model Selection Approaches</a:t>
            </a:r>
            <a:endParaRPr lang="de-DE" sz="2000" b="0" dirty="0"/>
          </a:p>
        </p:txBody>
      </p:sp>
    </p:spTree>
    <p:extLst>
      <p:ext uri="{BB962C8B-B14F-4D97-AF65-F5344CB8AC3E}">
        <p14:creationId xmlns:p14="http://schemas.microsoft.com/office/powerpoint/2010/main" val="405287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B1F965-61D5-E528-5EBA-E1F12D3A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10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F8DFC-06BD-EEC9-7860-2A569742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Case Study 2: Geographic malaria risk in Mali</a:t>
            </a:r>
            <a:endParaRPr lang="en-DE" b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FC7981-8A24-1B6E-AA86-CC66A6FEA9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399" y="1493837"/>
            <a:ext cx="11311111" cy="4932935"/>
          </a:xfrm>
        </p:spPr>
        <p:txBody>
          <a:bodyPr/>
          <a:lstStyle/>
          <a:p>
            <a:r>
              <a:rPr lang="en-GB" sz="1600" dirty="0">
                <a:solidFill>
                  <a:schemeClr val="tx2"/>
                </a:solidFill>
              </a:rPr>
              <a:t>Objective:	Identification of environmental correlates of malaria prevalence and inference of risk.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Outcome: 	</a:t>
            </a:r>
            <a:r>
              <a:rPr lang="en-GB" sz="1600" i="1" dirty="0">
                <a:solidFill>
                  <a:schemeClr val="tx2"/>
                </a:solidFill>
              </a:rPr>
              <a:t>k</a:t>
            </a:r>
            <a:r>
              <a:rPr lang="en-GB" sz="1600" dirty="0">
                <a:solidFill>
                  <a:schemeClr val="tx2"/>
                </a:solidFill>
              </a:rPr>
              <a:t> children out of </a:t>
            </a:r>
            <a:r>
              <a:rPr lang="en-GB" sz="1600" i="1" dirty="0">
                <a:solidFill>
                  <a:schemeClr val="tx2"/>
                </a:solidFill>
              </a:rPr>
              <a:t>n</a:t>
            </a:r>
            <a:r>
              <a:rPr lang="en-GB" sz="1600" dirty="0">
                <a:solidFill>
                  <a:schemeClr val="tx2"/>
                </a:solidFill>
              </a:rPr>
              <a:t> tested positive in cluster </a:t>
            </a:r>
            <a:r>
              <a:rPr lang="en-GB" sz="1600" i="1" dirty="0">
                <a:solidFill>
                  <a:schemeClr val="tx2"/>
                </a:solidFill>
              </a:rPr>
              <a:t>c</a:t>
            </a:r>
            <a:r>
              <a:rPr lang="en-GB" sz="1600" dirty="0">
                <a:solidFill>
                  <a:schemeClr val="tx2"/>
                </a:solidFill>
              </a:rPr>
              <a:t>, i.e., binomial.</a:t>
            </a:r>
          </a:p>
          <a:p>
            <a:pPr marL="1974013" lvl="4" indent="-342900">
              <a:buFont typeface="Arial" panose="020B0604020202020204" pitchFamily="34" charset="0"/>
              <a:buChar char="•"/>
            </a:pPr>
            <a:r>
              <a:rPr lang="en-GB" sz="1600" dirty="0"/>
              <a:t>Following Dong and Wakefield 2021, I model the outcome with a beta-binomial distribution that accounts for cluster overdispersion due to within-cluster variability.</a:t>
            </a:r>
          </a:p>
          <a:p>
            <a:endParaRPr lang="en-GB" sz="1600" i="1" dirty="0">
              <a:solidFill>
                <a:schemeClr val="tx2"/>
              </a:solidFill>
            </a:endParaRPr>
          </a:p>
          <a:p>
            <a:endParaRPr lang="en-GB" sz="1600" i="1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Explanatory Covariates: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Elevation, land surface temperature (day/night), rainfall - aggregated annually (mean / sum).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Vegetation indices, NDVI and EVI.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Population (Global Human Settlement Layer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Urbanicity variable to account for survey design.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Additional Specifications: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Decomposition of smooth effects for continuous covariates to allow for effect selection.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Bivariate tensor P-spline to model spatial effects.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1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A2E3-3E4C-4AE2-B42D-5F559DEB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/>
              <a:t>Results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191740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43D8D-B065-59C1-E351-70CC00927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12</a:t>
            </a:fld>
            <a:endParaRPr lang="de-DE" dirty="0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0525CA56-2C2C-6648-71C9-3A226AA1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225" y="444500"/>
            <a:ext cx="9575800" cy="1042988"/>
          </a:xfrm>
        </p:spPr>
        <p:txBody>
          <a:bodyPr/>
          <a:lstStyle/>
          <a:p>
            <a:r>
              <a:rPr lang="en-GB" b="0" dirty="0"/>
              <a:t>Childhood malnutrition in Madagascar</a:t>
            </a:r>
            <a:endParaRPr lang="de-DE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50DE3-6EC2-50D1-24B7-406061E8EFC9}"/>
              </a:ext>
            </a:extLst>
          </p:cNvPr>
          <p:cNvSpPr txBox="1"/>
          <p:nvPr/>
        </p:nvSpPr>
        <p:spPr>
          <a:xfrm>
            <a:off x="446399" y="1490386"/>
            <a:ext cx="11005371" cy="4923113"/>
          </a:xfrm>
          <a:prstGeom prst="rect">
            <a:avLst/>
          </a:prstGeom>
        </p:spPr>
        <p:txBody>
          <a:bodyPr/>
          <a:lstStyle>
            <a:lvl1pPr indent="0" defTabSz="815557">
              <a:lnSpc>
                <a:spcPts val="228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rgbClr val="616468"/>
                </a:solidFill>
              </a:defRPr>
            </a:lvl1pPr>
            <a:lvl2pPr marL="407778" indent="0" defTabSz="815557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900">
                <a:solidFill>
                  <a:schemeClr val="tx2"/>
                </a:solidFill>
              </a:defRPr>
            </a:lvl2pPr>
            <a:lvl3pPr marL="815557" indent="0" defTabSz="815557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784">
                <a:solidFill>
                  <a:schemeClr val="tx2"/>
                </a:solidFill>
              </a:defRPr>
            </a:lvl3pPr>
            <a:lvl4pPr marL="1223335" indent="0" defTabSz="815557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None/>
              <a:defRPr sz="1605">
                <a:solidFill>
                  <a:schemeClr val="tx2"/>
                </a:solidFill>
              </a:defRPr>
            </a:lvl4pPr>
            <a:lvl5pPr marL="1974013" lvl="4" indent="-342900" defTabSz="815557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>
                <a:solidFill>
                  <a:srgbClr val="616468"/>
                </a:solidFill>
              </a:defRPr>
            </a:lvl5pPr>
            <a:lvl6pPr marL="2242782" indent="-203890" defTabSz="815557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/>
            </a:lvl6pPr>
            <a:lvl7pPr marL="2650560" indent="-203890" defTabSz="815557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/>
            </a:lvl7pPr>
            <a:lvl8pPr marL="3058339" indent="-203890" defTabSz="815557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/>
            </a:lvl8pPr>
            <a:lvl9pPr marL="3466117" indent="-203890" defTabSz="815557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/>
            </a:lvl9pPr>
          </a:lstStyle>
          <a:p>
            <a:r>
              <a:rPr lang="en-GB" dirty="0">
                <a:solidFill>
                  <a:schemeClr val="tx2"/>
                </a:solidFill>
              </a:rPr>
              <a:t>Model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by three-way holdout method (70/20/10), no. of boosting iterations selected optimal performance on validation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Following results based on 50 subsampling replications. Red line indicates pointwise average.</a:t>
            </a:r>
          </a:p>
        </p:txBody>
      </p:sp>
      <p:pic>
        <p:nvPicPr>
          <p:cNvPr id="9" name="Picture 8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48C1EFBA-2FE2-EEC9-AEF1-92DC63AF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04" y="3429000"/>
            <a:ext cx="7199391" cy="287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9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Childhood malnutrition in Madagascar</a:t>
            </a:r>
            <a:endParaRPr lang="de-DE" b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0114A5-F156-EADD-2801-148377B2A3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4256" y="1207992"/>
            <a:ext cx="5205751" cy="520575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6DCD7F-E620-42E6-A0B3-B4DA94CEC9D6}"/>
              </a:ext>
            </a:extLst>
          </p:cNvPr>
          <p:cNvSpPr txBox="1"/>
          <p:nvPr/>
        </p:nvSpPr>
        <p:spPr>
          <a:xfrm>
            <a:off x="442913" y="5812863"/>
            <a:ext cx="1130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Estimated effects of the continuous covariates.</a:t>
            </a:r>
            <a:endParaRPr lang="en-DE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11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1C5733-F372-01E4-A875-774C3071B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14</a:t>
            </a:fld>
            <a:endParaRPr lang="de-DE" dirty="0"/>
          </a:p>
        </p:txBody>
      </p:sp>
      <p:pic>
        <p:nvPicPr>
          <p:cNvPr id="6" name="Content Placeholder 5" descr="Chart, map&#10;&#10;Description automatically generated">
            <a:extLst>
              <a:ext uri="{FF2B5EF4-FFF2-40B4-BE49-F238E27FC236}">
                <a16:creationId xmlns:a16="http://schemas.microsoft.com/office/drawing/2014/main" id="{2E969A87-B1CB-FCAA-9EBF-B6B57C625D0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97892" y="1493838"/>
            <a:ext cx="7199391" cy="4319025"/>
          </a:xfrm>
        </p:spPr>
      </p:pic>
      <p:sp>
        <p:nvSpPr>
          <p:cNvPr id="7" name="Titel 4">
            <a:extLst>
              <a:ext uri="{FF2B5EF4-FFF2-40B4-BE49-F238E27FC236}">
                <a16:creationId xmlns:a16="http://schemas.microsoft.com/office/drawing/2014/main" id="{CF6C9372-5701-7850-7C2A-B92BA5792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225" y="444500"/>
            <a:ext cx="9567863" cy="1049338"/>
          </a:xfrm>
        </p:spPr>
        <p:txBody>
          <a:bodyPr/>
          <a:lstStyle/>
          <a:p>
            <a:r>
              <a:rPr lang="en-GB" b="0" dirty="0"/>
              <a:t>Childhood malnutrition in Madagascar</a:t>
            </a:r>
            <a:endParaRPr lang="de-DE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D34CA-7BBC-213C-9ABC-E54F6C9AB3B7}"/>
              </a:ext>
            </a:extLst>
          </p:cNvPr>
          <p:cNvSpPr txBox="1"/>
          <p:nvPr/>
        </p:nvSpPr>
        <p:spPr>
          <a:xfrm>
            <a:off x="442913" y="5812863"/>
            <a:ext cx="1130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Markov random field effect for admin 1 regions, mean (A) and standard deviation (B) of the subsampling replications. </a:t>
            </a:r>
            <a:endParaRPr lang="en-DE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9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443AC-2A8D-81DC-2B4D-12DBA8613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15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0F8B62-BAE0-9E57-CA2D-929873D3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Geographic malaria risk in Mali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DA1DB-8FBC-4862-E55E-8179DC91C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400" y="1962207"/>
            <a:ext cx="9895029" cy="4003164"/>
          </a:xfrm>
        </p:spPr>
        <p:txBody>
          <a:bodyPr/>
          <a:lstStyle/>
          <a:p>
            <a:r>
              <a:rPr lang="en-GB" sz="1600" dirty="0">
                <a:solidFill>
                  <a:schemeClr val="tx2"/>
                </a:solidFill>
              </a:rPr>
              <a:t>Model validation and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by nested cross-validation (10-fold, stratified by region)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comparison of base specification to boosted trees and </a:t>
            </a:r>
          </a:p>
          <a:p>
            <a:pPr marL="693528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Linear</a:t>
            </a:r>
          </a:p>
          <a:p>
            <a:pPr marL="693528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Linear + bivariate tensor P-spline</a:t>
            </a:r>
          </a:p>
          <a:p>
            <a:pPr marL="693528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Linear + climate interactions + bivariate tensor P-spline</a:t>
            </a:r>
          </a:p>
          <a:p>
            <a:pPr marL="693528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Linear + spatially-varying coefficient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Early stopping by 10-fold cross-validation. Uncertainty quantification with bootstrap samples.</a:t>
            </a:r>
            <a:endParaRPr lang="en-DE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0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B386A-970A-EC73-1433-342EC5865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16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08D4B-F25A-0CBC-7DE5-1A6F7C23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Geographic malaria risk in Mali</a:t>
            </a:r>
            <a:endParaRPr lang="en-DE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C576219-22A7-C165-634F-DA836271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931" y="3159497"/>
            <a:ext cx="7044137" cy="2816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06107-4D2B-769A-F2A4-0297DF388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877" y="1494242"/>
            <a:ext cx="7278246" cy="10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4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Geographic malaria risk in Mali</a:t>
            </a:r>
            <a:endParaRPr lang="de-DE" b="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720D-3C9D-A3B8-C143-B17AE72BC2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/>
          <a:stretch/>
        </p:blipFill>
        <p:spPr>
          <a:xfrm>
            <a:off x="6236673" y="1122193"/>
            <a:ext cx="5304580" cy="530458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30F183-8BB1-57D1-5BD8-01FA5F92E123}"/>
              </a:ext>
            </a:extLst>
          </p:cNvPr>
          <p:cNvSpPr txBox="1"/>
          <p:nvPr/>
        </p:nvSpPr>
        <p:spPr>
          <a:xfrm>
            <a:off x="442913" y="1483002"/>
            <a:ext cx="844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Red line / dot indicates estimate of the principal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Uncertainty quantification based on 50 bootstrap samples.</a:t>
            </a:r>
            <a:endParaRPr lang="en-DE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6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BD9128-1C2D-CF1E-2972-293528DAE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18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10E83-A044-4CF0-A0C3-33C9B1C5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Geographic malaria risk in Mali</a:t>
            </a:r>
            <a:endParaRPr lang="en-DE" b="0" dirty="0"/>
          </a:p>
        </p:txBody>
      </p:sp>
      <p:pic>
        <p:nvPicPr>
          <p:cNvPr id="7" name="Content Placeholder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37BAD3F3-7E42-AE98-86BA-75D6FF5FBD7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654411" y="1518496"/>
            <a:ext cx="5094676" cy="3821007"/>
          </a:xfr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A7B9968-6BC4-0A38-02F7-AEDB80C14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0" y="1518496"/>
            <a:ext cx="5094676" cy="382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58E491-292B-D778-DF52-560C809262D4}"/>
              </a:ext>
            </a:extLst>
          </p:cNvPr>
          <p:cNvSpPr txBox="1"/>
          <p:nvPr/>
        </p:nvSpPr>
        <p:spPr>
          <a:xfrm>
            <a:off x="513184" y="5495731"/>
            <a:ext cx="1123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Spatial effect (left) and standard error of bootstrap samples (right).</a:t>
            </a:r>
            <a:endParaRPr lang="en-DE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636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C617B9-025D-434A-9329-475080415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19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F5D3F3-90DF-4F69-89D5-7E1FF3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Geographic malaria risk in Mali</a:t>
            </a:r>
            <a:endParaRPr lang="de-DE" b="0" dirty="0"/>
          </a:p>
        </p:txBody>
      </p:sp>
      <p:pic>
        <p:nvPicPr>
          <p:cNvPr id="4" name="Content Placeholder 3" descr="Map&#10;&#10;Description automatically generated with low confidence">
            <a:extLst>
              <a:ext uri="{FF2B5EF4-FFF2-40B4-BE49-F238E27FC236}">
                <a16:creationId xmlns:a16="http://schemas.microsoft.com/office/drawing/2014/main" id="{4406720D-3C9D-A3B8-C143-B17AE72BC23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811463" y="964406"/>
            <a:ext cx="6572249" cy="49291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303FC-32AC-8FE0-94F4-39CF89C3B81F}"/>
              </a:ext>
            </a:extLst>
          </p:cNvPr>
          <p:cNvSpPr txBox="1"/>
          <p:nvPr/>
        </p:nvSpPr>
        <p:spPr>
          <a:xfrm>
            <a:off x="513184" y="5495731"/>
            <a:ext cx="11235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Predicted malaria risk. </a:t>
            </a:r>
            <a:endParaRPr lang="en-DE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0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A2E3-3E4C-4AE2-B42D-5F559DEB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/>
              <a:t>Introduction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4106919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9D37-C65F-CFB7-E3F9-5EFF2A472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Discussion</a:t>
            </a:r>
            <a:endParaRPr lang="en-DE" b="0" dirty="0"/>
          </a:p>
        </p:txBody>
      </p:sp>
    </p:spTree>
    <p:extLst>
      <p:ext uri="{BB962C8B-B14F-4D97-AF65-F5344CB8AC3E}">
        <p14:creationId xmlns:p14="http://schemas.microsoft.com/office/powerpoint/2010/main" val="260962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3CC88-49E1-61F1-8C5C-49BE742BD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21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B4F191-8369-5D14-A904-A7B9008F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Discussion</a:t>
            </a:r>
            <a:endParaRPr lang="en-DE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60B6B-1D0A-F440-76DF-15B31FE512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0" y="1487237"/>
            <a:ext cx="11311110" cy="4007955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Component-wise boosting for risk identification?</a:t>
            </a: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Yes, can allow for interesting insights in moderate dimensional datasets where a priori the functional form of an effect is not known, but difficult if rigorous notion of statistical inference is required. 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Case Study 1 (Malnutrition)</a:t>
            </a:r>
          </a:p>
          <a:p>
            <a:r>
              <a:rPr lang="en-GB" sz="1600" dirty="0">
                <a:solidFill>
                  <a:schemeClr val="tx2"/>
                </a:solidFill>
              </a:rPr>
              <a:t>If effect </a:t>
            </a:r>
            <a:r>
              <a:rPr lang="en-GB" sz="1600" i="1" dirty="0">
                <a:solidFill>
                  <a:schemeClr val="tx2"/>
                </a:solidFill>
              </a:rPr>
              <a:t>type</a:t>
            </a:r>
            <a:r>
              <a:rPr lang="en-GB" sz="1600" dirty="0">
                <a:solidFill>
                  <a:schemeClr val="tx2"/>
                </a:solidFill>
              </a:rPr>
              <a:t> selection of interest – great. But difficult to achieve controls for variable selection: stability selection is very conservative in low dimensional settings.</a:t>
            </a:r>
          </a:p>
          <a:p>
            <a:r>
              <a:rPr lang="en-GB" sz="1600" dirty="0">
                <a:solidFill>
                  <a:schemeClr val="tx2"/>
                </a:solidFill>
              </a:rPr>
              <a:t>Probably more useful: hierarchical modelling of main factors to distinguish regional differences and deviations from country-level relationship.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Case Study 2 (Malaria)</a:t>
            </a:r>
          </a:p>
          <a:p>
            <a:r>
              <a:rPr lang="en-GB" sz="1600" dirty="0">
                <a:solidFill>
                  <a:schemeClr val="tx2"/>
                </a:solidFill>
              </a:rPr>
              <a:t>Likely competitive and interpretable approach compared to Bhatt et al. 2017 and Weiss et al. 2015 with respect to variable selection and predictive accuracy (and: appropriate response distribution).</a:t>
            </a:r>
          </a:p>
          <a:p>
            <a:r>
              <a:rPr lang="en-GB" sz="1600" dirty="0">
                <a:solidFill>
                  <a:schemeClr val="tx2"/>
                </a:solidFill>
              </a:rPr>
              <a:t>High accuracy masks large uncertainties in predicted risk, if admin 2 estimates are the objective probably not the right approach (since uncertainty is central).</a:t>
            </a:r>
            <a:endParaRPr lang="en-DE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904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21E04-7B58-CDC3-36FD-472FE76ECE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642DA8A-84B8-016E-99E4-466F2A775BA5}"/>
              </a:ext>
            </a:extLst>
          </p:cNvPr>
          <p:cNvSpPr txBox="1">
            <a:spLocks/>
          </p:cNvSpPr>
          <p:nvPr/>
        </p:nvSpPr>
        <p:spPr>
          <a:xfrm>
            <a:off x="446400" y="2151208"/>
            <a:ext cx="7200000" cy="1418469"/>
          </a:xfrm>
          <a:prstGeom prst="rect">
            <a:avLst/>
          </a:prstGeom>
        </p:spPr>
        <p:txBody>
          <a:bodyPr/>
          <a:lstStyle>
            <a:lvl1pPr algn="l" defTabSz="815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2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4198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4137-FA2F-A269-3E07-C16EF8D5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References</a:t>
            </a:r>
            <a:endParaRPr lang="en-DE" b="0" dirty="0"/>
          </a:p>
        </p:txBody>
      </p:sp>
    </p:spTree>
    <p:extLst>
      <p:ext uri="{BB962C8B-B14F-4D97-AF65-F5344CB8AC3E}">
        <p14:creationId xmlns:p14="http://schemas.microsoft.com/office/powerpoint/2010/main" val="2699193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06D018-F8B4-A512-D707-684D61EA1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24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B79878-3E79-B84A-BC10-9D378F5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References</a:t>
            </a:r>
            <a:endParaRPr lang="en-DE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C395D-89EA-13CE-E049-68735E07E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0" y="1487237"/>
            <a:ext cx="11311110" cy="4837363"/>
          </a:xfrm>
        </p:spPr>
        <p:txBody>
          <a:bodyPr/>
          <a:lstStyle/>
          <a:p>
            <a:r>
              <a:rPr lang="en-GB" sz="1100" dirty="0">
                <a:solidFill>
                  <a:schemeClr val="tx2"/>
                </a:solidFill>
                <a:effectLst/>
              </a:rPr>
              <a:t>Bhatt, Samir, Ewan Cameron, Seth R. Flaxman, Daniel J. Weiss, David L. Smith, and Peter W.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Gething</a:t>
            </a:r>
            <a:r>
              <a:rPr lang="en-GB" sz="1100" dirty="0">
                <a:solidFill>
                  <a:schemeClr val="tx2"/>
                </a:solidFill>
                <a:effectLst/>
              </a:rPr>
              <a:t>. 2017. ‘Improved Prediction Accuracy for Disease Risk Mapping Using Gaussian Process Stacked Generalization’.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Journal of The Royal Society Interface</a:t>
            </a:r>
            <a:r>
              <a:rPr lang="en-GB" sz="1100" dirty="0">
                <a:solidFill>
                  <a:schemeClr val="tx2"/>
                </a:solidFill>
                <a:effectLst/>
              </a:rPr>
              <a:t> 14 (134): 20170520. </a:t>
            </a:r>
            <a:r>
              <a:rPr lang="en-GB" sz="1100" dirty="0">
                <a:solidFill>
                  <a:schemeClr val="tx2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https://doi.org/10.1098/rsif.2017.0520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 err="1">
                <a:solidFill>
                  <a:schemeClr val="tx2"/>
                </a:solidFill>
                <a:effectLst/>
              </a:rPr>
              <a:t>Bühlmann</a:t>
            </a:r>
            <a:r>
              <a:rPr lang="en-GB" sz="1100" dirty="0">
                <a:solidFill>
                  <a:schemeClr val="tx2"/>
                </a:solidFill>
                <a:effectLst/>
              </a:rPr>
              <a:t>, Peter, and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Torsten</a:t>
            </a:r>
            <a:r>
              <a:rPr lang="en-GB" sz="1100" dirty="0">
                <a:solidFill>
                  <a:schemeClr val="tx2"/>
                </a:solidFill>
                <a:effectLst/>
              </a:rPr>
              <a:t>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Hothorn</a:t>
            </a:r>
            <a:r>
              <a:rPr lang="en-GB" sz="1100" dirty="0">
                <a:solidFill>
                  <a:schemeClr val="tx2"/>
                </a:solidFill>
                <a:effectLst/>
              </a:rPr>
              <a:t>. 2007. ‘Boosting Algorithms: Regularization, Prediction and Model Fitting’.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Statistical Science</a:t>
            </a:r>
            <a:r>
              <a:rPr lang="en-GB" sz="1100" dirty="0">
                <a:solidFill>
                  <a:schemeClr val="tx2"/>
                </a:solidFill>
                <a:effectLst/>
              </a:rPr>
              <a:t> 22 (4): 477–505. </a:t>
            </a:r>
            <a:r>
              <a:rPr lang="en-GB" sz="1100" dirty="0">
                <a:solidFill>
                  <a:schemeClr val="tx2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https://doi.org/10.1214/07-STS242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 err="1">
                <a:solidFill>
                  <a:schemeClr val="tx2"/>
                </a:solidFill>
                <a:effectLst/>
              </a:rPr>
              <a:t>Bühlmann</a:t>
            </a:r>
            <a:r>
              <a:rPr lang="en-GB" sz="1100" dirty="0">
                <a:solidFill>
                  <a:schemeClr val="tx2"/>
                </a:solidFill>
                <a:effectLst/>
              </a:rPr>
              <a:t>, Peter, and Bin Yu. 2003. ‘Boosting With the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L</a:t>
            </a:r>
            <a:r>
              <a:rPr lang="en-GB" sz="1100" dirty="0">
                <a:solidFill>
                  <a:schemeClr val="tx2"/>
                </a:solidFill>
                <a:effectLst/>
              </a:rPr>
              <a:t> </a:t>
            </a:r>
            <a:r>
              <a:rPr lang="en-GB" sz="1100" baseline="-25000" dirty="0">
                <a:solidFill>
                  <a:schemeClr val="tx2"/>
                </a:solidFill>
                <a:effectLst/>
              </a:rPr>
              <a:t>2</a:t>
            </a:r>
            <a:r>
              <a:rPr lang="en-GB" sz="1100" dirty="0">
                <a:solidFill>
                  <a:schemeClr val="tx2"/>
                </a:solidFill>
                <a:effectLst/>
              </a:rPr>
              <a:t> Loss: Regression and Classification’.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Journal of the American Statistical Association</a:t>
            </a:r>
            <a:r>
              <a:rPr lang="en-GB" sz="1100" dirty="0">
                <a:solidFill>
                  <a:schemeClr val="tx2"/>
                </a:solidFill>
                <a:effectLst/>
              </a:rPr>
              <a:t> 98 (462): 324–39. </a:t>
            </a:r>
            <a:r>
              <a:rPr lang="en-GB" sz="1100" dirty="0">
                <a:solidFill>
                  <a:schemeClr val="tx2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https://doi.org/10.1198/016214503000125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>
                <a:solidFill>
                  <a:schemeClr val="tx2"/>
                </a:solidFill>
                <a:effectLst/>
              </a:rPr>
              <a:t>Dong, Tracy Qi, and Jon Wakefield. 2021. ‘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Modeling</a:t>
            </a:r>
            <a:r>
              <a:rPr lang="en-GB" sz="1100" dirty="0">
                <a:solidFill>
                  <a:schemeClr val="tx2"/>
                </a:solidFill>
                <a:effectLst/>
              </a:rPr>
              <a:t> and Presentation of Vaccination Coverage Estimates Using Data from Household Surveys’.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Vaccine</a:t>
            </a:r>
            <a:r>
              <a:rPr lang="en-GB" sz="1100" dirty="0">
                <a:solidFill>
                  <a:schemeClr val="tx2"/>
                </a:solidFill>
                <a:effectLst/>
              </a:rPr>
              <a:t> 39 (18): 2584–94. </a:t>
            </a:r>
            <a:r>
              <a:rPr lang="en-GB" sz="1100" dirty="0">
                <a:solidFill>
                  <a:schemeClr val="tx2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https://doi.org/10.1016/j.vaccine.2021.03.007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>
                <a:solidFill>
                  <a:schemeClr val="tx2"/>
                </a:solidFill>
                <a:effectLst/>
              </a:rPr>
              <a:t>Fenske, Nora, Thomas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Kneib</a:t>
            </a:r>
            <a:r>
              <a:rPr lang="en-GB" sz="1100" dirty="0">
                <a:solidFill>
                  <a:schemeClr val="tx2"/>
                </a:solidFill>
                <a:effectLst/>
              </a:rPr>
              <a:t>, and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Torsten</a:t>
            </a:r>
            <a:r>
              <a:rPr lang="en-GB" sz="1100" dirty="0">
                <a:solidFill>
                  <a:schemeClr val="tx2"/>
                </a:solidFill>
                <a:effectLst/>
              </a:rPr>
              <a:t>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Hothorn</a:t>
            </a:r>
            <a:r>
              <a:rPr lang="en-GB" sz="1100" dirty="0">
                <a:solidFill>
                  <a:schemeClr val="tx2"/>
                </a:solidFill>
                <a:effectLst/>
              </a:rPr>
              <a:t>. 2011. ‘Identifying Risk Factors for Severe Childhood Malnutrition by Boosting Additive Quantile Regression’.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Journal of the American Statistical Association</a:t>
            </a:r>
            <a:r>
              <a:rPr lang="en-GB" sz="1100" dirty="0">
                <a:solidFill>
                  <a:schemeClr val="tx2"/>
                </a:solidFill>
                <a:effectLst/>
              </a:rPr>
              <a:t> 106 (494): 494–510. </a:t>
            </a:r>
            <a:r>
              <a:rPr lang="en-GB" sz="1100" dirty="0">
                <a:solidFill>
                  <a:schemeClr val="tx2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https://doi.org/10.1198/jasa.2011.ap09272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>
                <a:solidFill>
                  <a:schemeClr val="tx2"/>
                </a:solidFill>
                <a:effectLst/>
              </a:rPr>
              <a:t>Friedman, Jerome H. 2001. ‘Greedy Function Approximation: A Gradient Boosting Machine.’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The Annals of Statistics</a:t>
            </a:r>
            <a:r>
              <a:rPr lang="en-GB" sz="1100" dirty="0">
                <a:solidFill>
                  <a:schemeClr val="tx2"/>
                </a:solidFill>
                <a:effectLst/>
              </a:rPr>
              <a:t> 29 (5): 1189–1232. </a:t>
            </a:r>
            <a:r>
              <a:rPr lang="en-GB" sz="1100" dirty="0">
                <a:solidFill>
                  <a:schemeClr val="tx2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https://doi.org/10.1214/aos/1013203451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 err="1">
                <a:solidFill>
                  <a:schemeClr val="tx2"/>
                </a:solidFill>
                <a:effectLst/>
              </a:rPr>
              <a:t>Giardina</a:t>
            </a:r>
            <a:r>
              <a:rPr lang="en-GB" sz="1100" dirty="0">
                <a:solidFill>
                  <a:schemeClr val="tx2"/>
                </a:solidFill>
                <a:effectLst/>
              </a:rPr>
              <a:t>, Federica,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Nafomon</a:t>
            </a:r>
            <a:r>
              <a:rPr lang="en-GB" sz="1100" dirty="0">
                <a:solidFill>
                  <a:schemeClr val="tx2"/>
                </a:solidFill>
                <a:effectLst/>
              </a:rPr>
              <a:t>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Sogoba</a:t>
            </a:r>
            <a:r>
              <a:rPr lang="en-GB" sz="1100" dirty="0">
                <a:solidFill>
                  <a:schemeClr val="tx2"/>
                </a:solidFill>
                <a:effectLst/>
              </a:rPr>
              <a:t>, and Penelope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Vounatsou</a:t>
            </a:r>
            <a:r>
              <a:rPr lang="en-GB" sz="1100" dirty="0">
                <a:solidFill>
                  <a:schemeClr val="tx2"/>
                </a:solidFill>
                <a:effectLst/>
              </a:rPr>
              <a:t>. 2016. ‘Bayesian Variable Selection in Semiparametric and Nonstationary Geostatistical Models: An Application to Mapping Malaria Risk in Mali’. In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Handbook of Spatial Epidemiology</a:t>
            </a:r>
            <a:r>
              <a:rPr lang="en-GB" sz="1100" dirty="0">
                <a:solidFill>
                  <a:schemeClr val="tx2"/>
                </a:solidFill>
                <a:effectLst/>
              </a:rPr>
              <a:t>. Chapman and Hall/CRC.</a:t>
            </a:r>
          </a:p>
          <a:p>
            <a:r>
              <a:rPr lang="en-GB" sz="1100" dirty="0">
                <a:solidFill>
                  <a:schemeClr val="tx2"/>
                </a:solidFill>
                <a:effectLst/>
              </a:rPr>
              <a:t>Hans, Nicolai, Nadja Klein, Florian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Faschingbauer</a:t>
            </a:r>
            <a:r>
              <a:rPr lang="en-GB" sz="1100" dirty="0">
                <a:solidFill>
                  <a:schemeClr val="tx2"/>
                </a:solidFill>
                <a:effectLst/>
              </a:rPr>
              <a:t>, Michael Schneider, and Andreas Mayr. 2022. ‘Boosting Distributional Copula Regression’.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Biometrics</a:t>
            </a:r>
            <a:r>
              <a:rPr lang="en-GB" sz="1100" dirty="0">
                <a:solidFill>
                  <a:schemeClr val="tx2"/>
                </a:solidFill>
                <a:effectLst/>
              </a:rPr>
              <a:t>, biom.13765. </a:t>
            </a:r>
            <a:r>
              <a:rPr lang="en-GB" sz="1100" dirty="0">
                <a:solidFill>
                  <a:schemeClr val="tx2"/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https://doi.org/10.1111/biom.13765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 err="1">
                <a:solidFill>
                  <a:schemeClr val="tx2"/>
                </a:solidFill>
                <a:effectLst/>
              </a:rPr>
              <a:t>Kneib</a:t>
            </a:r>
            <a:r>
              <a:rPr lang="en-GB" sz="1100" dirty="0">
                <a:solidFill>
                  <a:schemeClr val="tx2"/>
                </a:solidFill>
                <a:effectLst/>
              </a:rPr>
              <a:t>, Thomas,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Torsten</a:t>
            </a:r>
            <a:r>
              <a:rPr lang="en-GB" sz="1100" dirty="0">
                <a:solidFill>
                  <a:schemeClr val="tx2"/>
                </a:solidFill>
                <a:effectLst/>
              </a:rPr>
              <a:t>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Hothorn</a:t>
            </a:r>
            <a:r>
              <a:rPr lang="en-GB" sz="1100" dirty="0">
                <a:solidFill>
                  <a:schemeClr val="tx2"/>
                </a:solidFill>
                <a:effectLst/>
              </a:rPr>
              <a:t>, and Gerhard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Tutz</a:t>
            </a:r>
            <a:r>
              <a:rPr lang="en-GB" sz="1100" dirty="0">
                <a:solidFill>
                  <a:schemeClr val="tx2"/>
                </a:solidFill>
                <a:effectLst/>
              </a:rPr>
              <a:t>. 2009. ‘Variable Selection and Model Choice in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Geoadditive</a:t>
            </a:r>
            <a:r>
              <a:rPr lang="en-GB" sz="1100" dirty="0">
                <a:solidFill>
                  <a:schemeClr val="tx2"/>
                </a:solidFill>
                <a:effectLst/>
              </a:rPr>
              <a:t> Regression Models’.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Biometrics</a:t>
            </a:r>
            <a:r>
              <a:rPr lang="en-GB" sz="1100" dirty="0">
                <a:solidFill>
                  <a:schemeClr val="tx2"/>
                </a:solidFill>
                <a:effectLst/>
              </a:rPr>
              <a:t> 65 (2): 626–34. </a:t>
            </a:r>
            <a:r>
              <a:rPr lang="en-GB" sz="1100" dirty="0">
                <a:solidFill>
                  <a:schemeClr val="tx2"/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https://doi.org/10.1111/j.1541-0420.2008.01112.x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 err="1">
                <a:solidFill>
                  <a:schemeClr val="tx2"/>
                </a:solidFill>
                <a:effectLst/>
              </a:rPr>
              <a:t>Meinshausen</a:t>
            </a:r>
            <a:r>
              <a:rPr lang="en-GB" sz="1100" dirty="0">
                <a:solidFill>
                  <a:schemeClr val="tx2"/>
                </a:solidFill>
                <a:effectLst/>
              </a:rPr>
              <a:t>, Nicolai, and Peter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Bühlmann</a:t>
            </a:r>
            <a:r>
              <a:rPr lang="en-GB" sz="1100" dirty="0">
                <a:solidFill>
                  <a:schemeClr val="tx2"/>
                </a:solidFill>
                <a:effectLst/>
              </a:rPr>
              <a:t>. 2010. ‘Stability Selection: Stability Selection’.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Journal of the Royal Statistical Society: Series B (Statistical Methodology)</a:t>
            </a:r>
            <a:r>
              <a:rPr lang="en-GB" sz="1100" dirty="0">
                <a:solidFill>
                  <a:schemeClr val="tx2"/>
                </a:solidFill>
                <a:effectLst/>
              </a:rPr>
              <a:t> 72 (4): 417–73. </a:t>
            </a:r>
            <a:r>
              <a:rPr lang="en-GB" sz="1100" dirty="0">
                <a:solidFill>
                  <a:schemeClr val="tx2"/>
                </a:solidFill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https://doi.org/10.1111/j.1467-9868.2010.00740.x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 err="1">
                <a:solidFill>
                  <a:schemeClr val="tx2"/>
                </a:solidFill>
                <a:effectLst/>
              </a:rPr>
              <a:t>Strömer</a:t>
            </a:r>
            <a:r>
              <a:rPr lang="en-GB" sz="1100" dirty="0">
                <a:solidFill>
                  <a:schemeClr val="tx2"/>
                </a:solidFill>
                <a:effectLst/>
              </a:rPr>
              <a:t>, Annika, Nadja Klein, Christian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Staerk</a:t>
            </a:r>
            <a:r>
              <a:rPr lang="en-GB" sz="1100" dirty="0">
                <a:solidFill>
                  <a:schemeClr val="tx2"/>
                </a:solidFill>
                <a:effectLst/>
              </a:rPr>
              <a:t>, Hannah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Klinkhammer</a:t>
            </a:r>
            <a:r>
              <a:rPr lang="en-GB" sz="1100" dirty="0">
                <a:solidFill>
                  <a:schemeClr val="tx2"/>
                </a:solidFill>
                <a:effectLst/>
              </a:rPr>
              <a:t>, and Andreas Mayr. 2022. ‘Boosting Multivariate Structured Additive Distributional Regression Models’. </a:t>
            </a:r>
            <a:r>
              <a:rPr lang="en-GB" sz="1100" dirty="0">
                <a:solidFill>
                  <a:schemeClr val="tx2"/>
                </a:solidFill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https://doi.org/10.48550/arXiv.2207.08470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>
                <a:solidFill>
                  <a:schemeClr val="tx2"/>
                </a:solidFill>
                <a:effectLst/>
              </a:rPr>
              <a:t>Thomas,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Janek</a:t>
            </a:r>
            <a:r>
              <a:rPr lang="en-GB" sz="1100" dirty="0">
                <a:solidFill>
                  <a:schemeClr val="tx2"/>
                </a:solidFill>
                <a:effectLst/>
              </a:rPr>
              <a:t>, Andreas Mayr, Bernd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Bischl</a:t>
            </a:r>
            <a:r>
              <a:rPr lang="en-GB" sz="1100" dirty="0">
                <a:solidFill>
                  <a:schemeClr val="tx2"/>
                </a:solidFill>
                <a:effectLst/>
              </a:rPr>
              <a:t>, Matthias Schmid, Adam Smith, and Benjamin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Hofner</a:t>
            </a:r>
            <a:r>
              <a:rPr lang="en-GB" sz="1100" dirty="0">
                <a:solidFill>
                  <a:schemeClr val="tx2"/>
                </a:solidFill>
                <a:effectLst/>
              </a:rPr>
              <a:t>. 2018. ‘Gradient Boosting for Distributional Regression: Faster Tuning and Improved Variable Selection via Noncyclical Updates’.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Statistics and Computing</a:t>
            </a:r>
            <a:r>
              <a:rPr lang="en-GB" sz="1100" dirty="0">
                <a:solidFill>
                  <a:schemeClr val="tx2"/>
                </a:solidFill>
                <a:effectLst/>
              </a:rPr>
              <a:t> 28 (3): 673–87. </a:t>
            </a:r>
            <a:r>
              <a:rPr lang="en-GB" sz="1100" dirty="0">
                <a:solidFill>
                  <a:schemeClr val="tx2"/>
                </a:solidFill>
                <a:effectLst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https://doi.org/10.1007/s11222-017-9754-6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r>
              <a:rPr lang="en-GB" sz="1100" dirty="0">
                <a:solidFill>
                  <a:schemeClr val="tx2"/>
                </a:solidFill>
                <a:effectLst/>
              </a:rPr>
              <a:t>Weiss, Daniel J, Bonnie Mappin, Ursula Dalrymple, Samir Bhatt, Ewan Cameron, Simon I Hay, and Peter W </a:t>
            </a:r>
            <a:r>
              <a:rPr lang="en-GB" sz="1100" dirty="0" err="1">
                <a:solidFill>
                  <a:schemeClr val="tx2"/>
                </a:solidFill>
                <a:effectLst/>
              </a:rPr>
              <a:t>Gething</a:t>
            </a:r>
            <a:r>
              <a:rPr lang="en-GB" sz="1100" dirty="0">
                <a:solidFill>
                  <a:schemeClr val="tx2"/>
                </a:solidFill>
                <a:effectLst/>
              </a:rPr>
              <a:t>. 2015. ‘Re-Examining Environmental Correlates of Plasmodium Falciparum Malaria Endemicity: A Data-Intensive Variable Selection Approach’. </a:t>
            </a:r>
            <a:r>
              <a:rPr lang="en-GB" sz="1100" i="1" dirty="0">
                <a:solidFill>
                  <a:schemeClr val="tx2"/>
                </a:solidFill>
                <a:effectLst/>
              </a:rPr>
              <a:t>Malaria Journal</a:t>
            </a:r>
            <a:r>
              <a:rPr lang="en-GB" sz="1100" dirty="0">
                <a:solidFill>
                  <a:schemeClr val="tx2"/>
                </a:solidFill>
                <a:effectLst/>
              </a:rPr>
              <a:t> 14 (1): 68. </a:t>
            </a:r>
            <a:r>
              <a:rPr lang="en-GB" sz="1100" dirty="0">
                <a:solidFill>
                  <a:schemeClr val="tx2"/>
                </a:solidFill>
                <a:effectLst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https://doi.org/10.1186/s12936-015-0574-x</a:t>
            </a:r>
            <a:r>
              <a:rPr lang="en-GB" sz="1100" dirty="0">
                <a:solidFill>
                  <a:schemeClr val="tx2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en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919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156-6488-F255-1BBB-2DC70899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Additional Figures</a:t>
            </a:r>
            <a:endParaRPr lang="en-DE" b="0" dirty="0"/>
          </a:p>
        </p:txBody>
      </p:sp>
    </p:spTree>
    <p:extLst>
      <p:ext uri="{BB962C8B-B14F-4D97-AF65-F5344CB8AC3E}">
        <p14:creationId xmlns:p14="http://schemas.microsoft.com/office/powerpoint/2010/main" val="2035576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FD7307-E61D-1C34-D729-E1E08DEE8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26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82756-5029-D205-D663-00C640E6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93" y="1639296"/>
            <a:ext cx="4787477" cy="4787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BEEBB-EC04-01DC-52FC-BB545BC6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87" y="473255"/>
            <a:ext cx="4787478" cy="62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36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F01A1-7437-D077-F55C-0959C3CCD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27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0AAC3-521B-7467-BB0D-D61495FC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886" y="634480"/>
            <a:ext cx="4299400" cy="5589037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874FDD51-10DA-498D-07DB-8F66C72C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03" y="924463"/>
            <a:ext cx="5009069" cy="50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346329-4DE5-FE85-8F22-BD17DB6C9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28</a:t>
            </a:fld>
            <a:endParaRPr lang="de-DE" dirty="0"/>
          </a:p>
        </p:txBody>
      </p:sp>
      <p:pic>
        <p:nvPicPr>
          <p:cNvPr id="7" name="Picture 6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35710F9D-D246-B191-C6FF-30647EF1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287" y="4205802"/>
            <a:ext cx="2961294" cy="222097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C41BA3D-2F95-FD67-2476-8CA49092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00" y="1683506"/>
            <a:ext cx="4371343" cy="2185671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E4ED4EB-D0C3-CB0E-BB9A-E136D5AA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00" y="4241101"/>
            <a:ext cx="4371345" cy="2185672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3721001-1097-7F3A-D3E5-AF4B2699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927" y="1683506"/>
            <a:ext cx="5288014" cy="21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0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71AEE6-A21D-7081-42AD-DC7D5E12E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3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7FCBD-7FB4-ABF9-05F3-98A3F880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Introduction</a:t>
            </a:r>
            <a:endParaRPr lang="en-DE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69897-ACC3-5A85-C660-A7BAD9EEF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400" y="1493100"/>
            <a:ext cx="11311110" cy="4820613"/>
          </a:xfrm>
        </p:spPr>
        <p:txBody>
          <a:bodyPr/>
          <a:lstStyle/>
          <a:p>
            <a:r>
              <a:rPr lang="en-GB" sz="1600" dirty="0">
                <a:solidFill>
                  <a:schemeClr val="tx2"/>
                </a:solidFill>
              </a:rPr>
              <a:t>Objective: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Identification of risk factors of two common disease burdens in sub-Saharan Africa.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Statistically, how to approach moderate dimensional regression where effect selection is necessary, and how to approach predictive modelling with binomial data where inference on the underlying risk is desired.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Methodology: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Component-wise (model-based) boosting with intrinsic variable selection and model choice.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Data Source: Demographic and Health Surveys (DHS)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Large N household surveys in low- and middle income countries collect data on important population health and socio-economic characteristics.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Often used in the epidemiological literature due to it’s temporal compatibility and representative samples, e.g., in the research of determinants of disease burdens. 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I use the Madagascar 2021 Standard DHS and the Mali 2021 Malaria Indicator Survey (MIS).</a:t>
            </a:r>
          </a:p>
        </p:txBody>
      </p:sp>
    </p:spTree>
    <p:extLst>
      <p:ext uri="{BB962C8B-B14F-4D97-AF65-F5344CB8AC3E}">
        <p14:creationId xmlns:p14="http://schemas.microsoft.com/office/powerpoint/2010/main" val="2282895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91A5-685A-CA2D-9B1F-0410E9BF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Component-wise boosting for </a:t>
            </a:r>
            <a:br>
              <a:rPr lang="en-GB" b="0" dirty="0"/>
            </a:br>
            <a:r>
              <a:rPr lang="en-GB" b="0" dirty="0"/>
              <a:t>variable selection and model choice</a:t>
            </a:r>
            <a:endParaRPr lang="en-DE" b="0" dirty="0"/>
          </a:p>
        </p:txBody>
      </p:sp>
    </p:spTree>
    <p:extLst>
      <p:ext uri="{BB962C8B-B14F-4D97-AF65-F5344CB8AC3E}">
        <p14:creationId xmlns:p14="http://schemas.microsoft.com/office/powerpoint/2010/main" val="3841885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3A0B01-3BC1-A5C3-04A7-43C31AB96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5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60AE52-41E7-86A1-EBF3-D397E4A1AD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0" y="1487488"/>
            <a:ext cx="11310625" cy="4007704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Functional gradient boosting: estimate function by numerical optimisation in function space (Friedmann 2001).</a:t>
            </a: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Very popular in the literature given it’s superiority in many tasks (</a:t>
            </a:r>
            <a:r>
              <a:rPr lang="en-GB" sz="1600" dirty="0" err="1">
                <a:solidFill>
                  <a:schemeClr val="tx2"/>
                </a:solidFill>
              </a:rPr>
              <a:t>XGBoost</a:t>
            </a:r>
            <a:r>
              <a:rPr lang="en-GB" sz="1600" dirty="0">
                <a:solidFill>
                  <a:schemeClr val="tx2"/>
                </a:solidFill>
              </a:rPr>
              <a:t>). Generally boosted trees but a model based approach is also possible (</a:t>
            </a:r>
            <a:r>
              <a:rPr lang="en-GB" sz="1600" dirty="0" err="1">
                <a:solidFill>
                  <a:schemeClr val="tx2"/>
                </a:solidFill>
              </a:rPr>
              <a:t>Bühlmann</a:t>
            </a:r>
            <a:r>
              <a:rPr lang="en-GB" sz="1600" dirty="0">
                <a:solidFill>
                  <a:schemeClr val="tx2"/>
                </a:solidFill>
              </a:rPr>
              <a:t> and Yu 2003, </a:t>
            </a:r>
            <a:r>
              <a:rPr lang="en-GB" sz="1600" dirty="0" err="1">
                <a:solidFill>
                  <a:schemeClr val="tx2"/>
                </a:solidFill>
              </a:rPr>
              <a:t>Bühlmann</a:t>
            </a:r>
            <a:r>
              <a:rPr lang="en-GB" sz="1600" dirty="0">
                <a:solidFill>
                  <a:schemeClr val="tx2"/>
                </a:solidFill>
              </a:rPr>
              <a:t> and </a:t>
            </a:r>
            <a:r>
              <a:rPr lang="en-GB" sz="1600" dirty="0" err="1">
                <a:solidFill>
                  <a:schemeClr val="tx2"/>
                </a:solidFill>
              </a:rPr>
              <a:t>Hothorn</a:t>
            </a:r>
            <a:r>
              <a:rPr lang="en-GB" sz="1600" dirty="0">
                <a:solidFill>
                  <a:schemeClr val="tx2"/>
                </a:solidFill>
              </a:rPr>
              <a:t> 2007).</a:t>
            </a:r>
            <a:endParaRPr lang="en-DE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Boosting additive models (component-wise). In a generalised additive regression: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We define the following optimisation problem </a:t>
            </a: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where </a:t>
            </a:r>
            <a:r>
              <a:rPr lang="el-GR" sz="1600" dirty="0">
                <a:solidFill>
                  <a:schemeClr val="tx2"/>
                </a:solidFill>
              </a:rPr>
              <a:t>ρ</a:t>
            </a:r>
            <a:r>
              <a:rPr lang="en-GB" sz="1600" dirty="0">
                <a:solidFill>
                  <a:schemeClr val="tx2"/>
                </a:solidFill>
              </a:rPr>
              <a:t> is the negative log-likelihood (i.e., loss) and replace the expectation with the empirical risk 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DE" sz="1600" dirty="0">
              <a:solidFill>
                <a:schemeClr val="tx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DE50E52-FC59-A768-3CA7-1DEB1711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225" y="444500"/>
            <a:ext cx="9575800" cy="1042988"/>
          </a:xfrm>
        </p:spPr>
        <p:txBody>
          <a:bodyPr/>
          <a:lstStyle/>
          <a:p>
            <a:r>
              <a:rPr lang="en-GB" b="0" dirty="0"/>
              <a:t>Component-wise boosting</a:t>
            </a:r>
            <a:endParaRPr lang="en-DE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8188FA-C460-67C2-CE3B-E021154D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62" y="4545258"/>
            <a:ext cx="1955188" cy="412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039128-AD8B-93CE-440E-1E25E5D51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49" y="3074598"/>
            <a:ext cx="2698544" cy="10781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731C62-3E1F-E738-5605-EE720A128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43" y="5664776"/>
            <a:ext cx="2196614" cy="7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7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A2CC8-62E3-B207-0503-9A819CC11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6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F622EA-7A1C-1A7F-82FA-3EE0BBFF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Component-wise boosting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54ADD7-FFE9-E788-E0AC-229B208F966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sz="1600" dirty="0">
                    <a:solidFill>
                      <a:schemeClr val="tx2"/>
                    </a:solidFill>
                  </a:rPr>
                  <a:t>Init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  <m:sup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[0]</m:t>
                        </m:r>
                      </m:sup>
                    </m:sSup>
                  </m:oMath>
                </a14:m>
                <a:r>
                  <a:rPr lang="en-GB" sz="1600" b="0" dirty="0">
                    <a:solidFill>
                      <a:schemeClr val="tx2"/>
                    </a:solidFill>
                  </a:rPr>
                  <a:t> and define a set of base-learners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1600" b="0" dirty="0">
                    <a:solidFill>
                      <a:schemeClr val="tx2"/>
                    </a:solidFill>
                  </a:rPr>
                  <a:t> In each iteration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600" b="0" dirty="0">
                    <a:solidFill>
                      <a:schemeClr val="tx2"/>
                    </a:solidFill>
                  </a:rPr>
                  <a:t> refit each to the negative gradient </a:t>
                </a:r>
              </a:p>
              <a:p>
                <a:pPr marL="0" indent="0">
                  <a:buNone/>
                </a:pPr>
                <a:endParaRPr lang="en-GB" sz="16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GB" sz="16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GB" sz="1600" dirty="0">
                    <a:solidFill>
                      <a:schemeClr val="tx2"/>
                    </a:solidFill>
                  </a:rPr>
                  <a:t>and select the best-fitting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by residual-sum-of-squares.</a:t>
                </a:r>
              </a:p>
              <a:p>
                <a:pPr marL="0" indent="0">
                  <a:buNone/>
                </a:pPr>
                <a:endParaRPr lang="en-GB" sz="16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GB" sz="1600" dirty="0">
                    <a:solidFill>
                      <a:schemeClr val="tx2"/>
                    </a:solidFill>
                  </a:rPr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  <m:sup>
                        <m:r>
                          <a:rPr lang="en-GB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GB" sz="16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GB" sz="1600" dirty="0">
                    <a:solidFill>
                      <a:schemeClr val="tx2"/>
                    </a:solidFill>
                  </a:rPr>
                  <a:t>where the parameter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GB" sz="1600" dirty="0">
                    <a:solidFill>
                      <a:schemeClr val="tx2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≪1.</m:t>
                    </m:r>
                  </m:oMath>
                </a14:m>
                <a:endParaRPr lang="en-GB" sz="16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r>
                  <a:rPr lang="en-GB" sz="1600" dirty="0">
                    <a:solidFill>
                      <a:schemeClr val="tx2"/>
                    </a:solidFill>
                  </a:rPr>
                  <a:t>Early stopping (to avoid overfitting and improve generalisation error) can be achieved through holdout sets and resampling methods (k-fold cv, bootstrap etc.).</a:t>
                </a:r>
              </a:p>
              <a:p>
                <a:pPr marL="0" indent="0">
                  <a:buNone/>
                </a:pPr>
                <a:endParaRPr lang="en-GB" sz="1600" dirty="0">
                  <a:solidFill>
                    <a:schemeClr val="tx2"/>
                  </a:solidFill>
                </a:endParaRP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Intrinsic selection of learners as in each iteration exactly </a:t>
                </a:r>
                <a:r>
                  <a:rPr lang="en-GB" sz="1600" i="1" dirty="0">
                    <a:solidFill>
                      <a:schemeClr val="tx2"/>
                    </a:solidFill>
                  </a:rPr>
                  <a:t>one</a:t>
                </a:r>
                <a:r>
                  <a:rPr lang="en-GB" sz="1600" dirty="0">
                    <a:solidFill>
                      <a:schemeClr val="tx2"/>
                    </a:solidFill>
                  </a:rPr>
                  <a:t> learner is added to the additive predictor. </a:t>
                </a: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Effect selection by decomposition of smooth effects (</a:t>
                </a:r>
                <a:r>
                  <a:rPr lang="en-GB" sz="1600" dirty="0" err="1">
                    <a:solidFill>
                      <a:schemeClr val="tx2"/>
                    </a:solidFill>
                  </a:rPr>
                  <a:t>Kneib</a:t>
                </a:r>
                <a:r>
                  <a:rPr lang="en-GB" sz="1600" dirty="0">
                    <a:solidFill>
                      <a:schemeClr val="tx2"/>
                    </a:solidFill>
                  </a:rPr>
                  <a:t> et al. 2009). Allows to choose none, linear, non-linear effects.</a:t>
                </a:r>
              </a:p>
              <a:p>
                <a:r>
                  <a:rPr lang="en-GB" sz="1600" dirty="0">
                    <a:solidFill>
                      <a:schemeClr val="tx2"/>
                    </a:solidFill>
                  </a:rPr>
                  <a:t>Many statistical tasks covered: survival analysis, quantile regression (Fenske et al. 2011), multivariate distributions (</a:t>
                </a:r>
                <a:r>
                  <a:rPr lang="en-GB" sz="1600" dirty="0" err="1">
                    <a:solidFill>
                      <a:schemeClr val="tx2"/>
                    </a:solidFill>
                  </a:rPr>
                  <a:t>Strömer</a:t>
                </a:r>
                <a:r>
                  <a:rPr lang="en-GB" sz="1600" dirty="0">
                    <a:solidFill>
                      <a:schemeClr val="tx2"/>
                    </a:solidFill>
                  </a:rPr>
                  <a:t> et al. 2021) and copulas (Hans et al. 2022).</a:t>
                </a:r>
                <a:endParaRPr lang="en-DE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554ADD7-FFE9-E788-E0AC-229B208F9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270" t="-6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310C3AB-8EDC-2F98-1FEB-96271795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761" y="1816251"/>
            <a:ext cx="2886478" cy="695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322572-5E11-AEF6-5A6B-5AC8384C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542" y="3323837"/>
            <a:ext cx="2278916" cy="4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2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F6983-CDAB-8EA2-468C-D793EB2F9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7</a:t>
            </a:fld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DFA95-5721-1BDA-8DC5-CD0C689BC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0" y="1487488"/>
            <a:ext cx="11310625" cy="4007704"/>
          </a:xfrm>
        </p:spPr>
        <p:txBody>
          <a:bodyPr/>
          <a:lstStyle/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Distributional regression (or GAMLSS: Generalised Additive Models for Location, Scale and Shape)</a:t>
            </a:r>
          </a:p>
          <a:p>
            <a:r>
              <a:rPr lang="en-GB" sz="1600" dirty="0">
                <a:solidFill>
                  <a:schemeClr val="tx2"/>
                </a:solidFill>
              </a:rPr>
              <a:t>Allows modelling of each distribution parameter with a </a:t>
            </a:r>
            <a:r>
              <a:rPr lang="en-GB" sz="1600" dirty="0" err="1">
                <a:solidFill>
                  <a:schemeClr val="tx2"/>
                </a:solidFill>
              </a:rPr>
              <a:t>seperate</a:t>
            </a:r>
            <a:r>
              <a:rPr lang="en-GB" sz="1600" dirty="0">
                <a:solidFill>
                  <a:schemeClr val="tx2"/>
                </a:solidFill>
              </a:rPr>
              <a:t> additive predictor. </a:t>
            </a:r>
          </a:p>
          <a:p>
            <a:r>
              <a:rPr lang="en-GB" sz="1600" dirty="0">
                <a:solidFill>
                  <a:schemeClr val="tx2"/>
                </a:solidFill>
              </a:rPr>
              <a:t>Algorithm: non-cyclical boosting. In each iteration both the learner </a:t>
            </a:r>
            <a:r>
              <a:rPr lang="en-GB" sz="1600" i="1" dirty="0">
                <a:solidFill>
                  <a:schemeClr val="tx2"/>
                </a:solidFill>
              </a:rPr>
              <a:t>and</a:t>
            </a:r>
            <a:r>
              <a:rPr lang="en-GB" sz="1600" dirty="0">
                <a:solidFill>
                  <a:schemeClr val="tx2"/>
                </a:solidFill>
              </a:rPr>
              <a:t> the parameter are selected jointly for an update. 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     (see Thomas et al. 2018)</a:t>
            </a: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</a:rPr>
              <a:t>Uncertainty quantification</a:t>
            </a:r>
          </a:p>
          <a:p>
            <a:r>
              <a:rPr lang="en-GB" sz="1600" dirty="0">
                <a:solidFill>
                  <a:schemeClr val="tx2"/>
                </a:solidFill>
              </a:rPr>
              <a:t>Subsampling replications or bootstrap replications of the model, but: no theoretical guarantees of coverage. </a:t>
            </a:r>
          </a:p>
          <a:p>
            <a:r>
              <a:rPr lang="en-GB" sz="1600" dirty="0">
                <a:solidFill>
                  <a:schemeClr val="tx2"/>
                </a:solidFill>
              </a:rPr>
              <a:t>Use it to assess stability of estimated coefficients. 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Stability selection (</a:t>
            </a:r>
            <a:r>
              <a:rPr lang="en-GB" sz="1600" dirty="0" err="1">
                <a:solidFill>
                  <a:schemeClr val="tx2"/>
                </a:solidFill>
              </a:rPr>
              <a:t>Meinshausen</a:t>
            </a:r>
            <a:r>
              <a:rPr lang="en-GB" sz="1600" dirty="0">
                <a:solidFill>
                  <a:schemeClr val="tx2"/>
                </a:solidFill>
              </a:rPr>
              <a:t> and </a:t>
            </a:r>
            <a:r>
              <a:rPr lang="en-GB" sz="1600" dirty="0" err="1">
                <a:solidFill>
                  <a:schemeClr val="tx2"/>
                </a:solidFill>
              </a:rPr>
              <a:t>Bühlmann</a:t>
            </a:r>
            <a:r>
              <a:rPr lang="en-GB" sz="1600" dirty="0">
                <a:solidFill>
                  <a:schemeClr val="tx2"/>
                </a:solidFill>
              </a:rPr>
              <a:t> 2010) allows for finite sample control of Type 1 error for variable selection, but: very conservative.</a:t>
            </a:r>
            <a:endParaRPr lang="en-DE" sz="1600" dirty="0">
              <a:solidFill>
                <a:schemeClr val="tx2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166660A-6D00-3743-6E0B-B14F2219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225" y="444500"/>
            <a:ext cx="9575800" cy="1042988"/>
          </a:xfrm>
        </p:spPr>
        <p:txBody>
          <a:bodyPr/>
          <a:lstStyle/>
          <a:p>
            <a:r>
              <a:rPr lang="en-GB" b="0" dirty="0"/>
              <a:t>Component-wise boosting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8239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1A2E3-3E4C-4AE2-B42D-5F559DEB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294743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B1F965-61D5-E528-5EBA-E1F12D3A1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3889EAAA-2A39-E347-B0AA-909793490C00}" type="slidenum">
              <a:rPr lang="de-DE" smtClean="0"/>
              <a:pPr algn="l"/>
              <a:t>9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F8DFC-06BD-EEC9-7860-2A569742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Case Study 1: Childhood malnutrition in Madagascar</a:t>
            </a:r>
            <a:endParaRPr lang="en-DE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D3FF7-DA37-AB01-E9A9-9EBEE336FD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400" y="1493101"/>
            <a:ext cx="11311110" cy="4933672"/>
          </a:xfrm>
        </p:spPr>
        <p:txBody>
          <a:bodyPr/>
          <a:lstStyle/>
          <a:p>
            <a:r>
              <a:rPr lang="en-GB" sz="1600" dirty="0">
                <a:solidFill>
                  <a:schemeClr val="tx2"/>
                </a:solidFill>
              </a:rPr>
              <a:t>Objective:	Identification of risk factors (or determinants).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Outcome: 	child is stunted yes / no </a:t>
            </a:r>
          </a:p>
          <a:p>
            <a:r>
              <a:rPr lang="en-GB" sz="1600" dirty="0">
                <a:solidFill>
                  <a:schemeClr val="tx2"/>
                </a:solidFill>
              </a:rPr>
              <a:t>		(height-for-age score is more than 2</a:t>
            </a:r>
            <a:r>
              <a:rPr lang="el-GR" sz="1600" dirty="0">
                <a:solidFill>
                  <a:schemeClr val="tx2"/>
                </a:solidFill>
              </a:rPr>
              <a:t>σ</a:t>
            </a:r>
            <a:r>
              <a:rPr lang="en-GB" sz="1600" dirty="0">
                <a:solidFill>
                  <a:schemeClr val="tx2"/>
                </a:solidFill>
              </a:rPr>
              <a:t> below the reference)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Explanatory Covariates: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Individual-level risk factors (age, gender, mother’s </a:t>
            </a:r>
            <a:r>
              <a:rPr lang="en-GB" sz="1600" dirty="0" err="1">
                <a:solidFill>
                  <a:schemeClr val="tx2"/>
                </a:solidFill>
              </a:rPr>
              <a:t>bmi</a:t>
            </a:r>
            <a:r>
              <a:rPr lang="en-GB" sz="1600" dirty="0">
                <a:solidFill>
                  <a:schemeClr val="tx2"/>
                </a:solidFill>
              </a:rPr>
              <a:t>, if twin, etc.) 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household- (no. of household members, DHS wealth index, etc.),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and community-level (urbanicity, distance to healthcare facilities etc.).</a:t>
            </a:r>
          </a:p>
          <a:p>
            <a:endParaRPr lang="en-GB" sz="1600" dirty="0">
              <a:solidFill>
                <a:schemeClr val="tx2"/>
              </a:solidFill>
            </a:endParaRPr>
          </a:p>
          <a:p>
            <a:endParaRPr lang="en-GB" sz="1600" dirty="0">
              <a:solidFill>
                <a:schemeClr val="tx2"/>
              </a:solidFill>
            </a:endParaRPr>
          </a:p>
          <a:p>
            <a:r>
              <a:rPr lang="en-GB" sz="1600" dirty="0">
                <a:solidFill>
                  <a:schemeClr val="tx2"/>
                </a:solidFill>
              </a:rPr>
              <a:t>Additional Specifications: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Decomposition of smooth effects for continuous covariates to allow for effect selection.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Markov random field for administrative regions (first-order neighbourhood structure).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07813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titel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20425_RS.potx" id="{2042371F-3005-4A21-A9A4-ABFC59415B3B}" vid="{F5E6AB39-800A-4A35-BFB0-8B08FE59E1F1}"/>
    </a:ext>
  </a:extLst>
</a:theme>
</file>

<file path=ppt/theme/theme2.xml><?xml version="1.0" encoding="utf-8"?>
<a:theme xmlns:a="http://schemas.openxmlformats.org/drawingml/2006/main" name="Präsentationstitel Variante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20425_RS.potx" id="{2042371F-3005-4A21-A9A4-ABFC59415B3B}" vid="{3677B95F-7E06-41FF-A3C7-1582F699B15A}"/>
    </a:ext>
  </a:extLst>
</a:theme>
</file>

<file path=ppt/theme/theme3.xml><?xml version="1.0" encoding="utf-8"?>
<a:theme xmlns:a="http://schemas.openxmlformats.org/drawingml/2006/main" name="Kapiteltrenner">
  <a:themeElements>
    <a:clrScheme name="LMU">
      <a:dk1>
        <a:srgbClr val="008740"/>
      </a:dk1>
      <a:lt1>
        <a:sysClr val="window" lastClr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20425_RS.potx" id="{2042371F-3005-4A21-A9A4-ABFC59415B3B}" vid="{CB202495-3BD5-415A-A4A5-B746A9BA6616}"/>
    </a:ext>
  </a:extLst>
</a:theme>
</file>

<file path=ppt/theme/theme4.xml><?xml version="1.0" encoding="utf-8"?>
<a:theme xmlns:a="http://schemas.openxmlformats.org/drawingml/2006/main" name="Inhalt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20425_RS.potx" id="{2042371F-3005-4A21-A9A4-ABFC59415B3B}" vid="{FCA03F62-E27F-4ACE-B8D5-B0C2DB4DDEEC}"/>
    </a:ext>
  </a:extLst>
</a:theme>
</file>

<file path=ppt/theme/theme5.xml><?xml version="1.0" encoding="utf-8"?>
<a:theme xmlns:a="http://schemas.openxmlformats.org/drawingml/2006/main" name="Rücktitel">
  <a:themeElements>
    <a:clrScheme name="Benutzerdefiniert 1">
      <a:dk1>
        <a:srgbClr val="008740"/>
      </a:dk1>
      <a:lt1>
        <a:srgbClr val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MU_PPTVorlage_Breitbild_20220425_RS.potx" id="{2042371F-3005-4A21-A9A4-ABFC59415B3B}" vid="{866B4B03-9E40-4D34-8181-92E280DAE3A6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Masters thesis defense</Template>
  <TotalTime>801</TotalTime>
  <Words>1803</Words>
  <Application>Microsoft Office PowerPoint</Application>
  <PresentationFormat>Widescreen</PresentationFormat>
  <Paragraphs>183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Cambria Math</vt:lpstr>
      <vt:lpstr>LMU CompatilFact</vt:lpstr>
      <vt:lpstr>Wingdings</vt:lpstr>
      <vt:lpstr>Präsentationstitel</vt:lpstr>
      <vt:lpstr>Präsentationstitel Variante</vt:lpstr>
      <vt:lpstr>Kapiteltrenner</vt:lpstr>
      <vt:lpstr>Inhalt</vt:lpstr>
      <vt:lpstr>Rücktitel</vt:lpstr>
      <vt:lpstr>Identification of Health Risk Factors in Developing Countries using Intrinsic Model Selection Approaches</vt:lpstr>
      <vt:lpstr>Introduction</vt:lpstr>
      <vt:lpstr>Introduction</vt:lpstr>
      <vt:lpstr>Component-wise boosting for  variable selection and model choice</vt:lpstr>
      <vt:lpstr>Component-wise boosting</vt:lpstr>
      <vt:lpstr>Component-wise boosting</vt:lpstr>
      <vt:lpstr>Component-wise boosting</vt:lpstr>
      <vt:lpstr>Case Studies</vt:lpstr>
      <vt:lpstr>Case Study 1: Childhood malnutrition in Madagascar</vt:lpstr>
      <vt:lpstr>Case Study 2: Geographic malaria risk in Mali</vt:lpstr>
      <vt:lpstr>Results</vt:lpstr>
      <vt:lpstr>Childhood malnutrition in Madagascar</vt:lpstr>
      <vt:lpstr>Childhood malnutrition in Madagascar</vt:lpstr>
      <vt:lpstr>Childhood malnutrition in Madagascar</vt:lpstr>
      <vt:lpstr>Geographic malaria risk in Mali</vt:lpstr>
      <vt:lpstr>Geographic malaria risk in Mali</vt:lpstr>
      <vt:lpstr>Geographic malaria risk in Mali</vt:lpstr>
      <vt:lpstr>Geographic malaria risk in Mali</vt:lpstr>
      <vt:lpstr>Geographic malaria risk in Mali</vt:lpstr>
      <vt:lpstr>Discussion</vt:lpstr>
      <vt:lpstr>Discussion</vt:lpstr>
      <vt:lpstr>PowerPoint Presentation</vt:lpstr>
      <vt:lpstr>References</vt:lpstr>
      <vt:lpstr>References</vt:lpstr>
      <vt:lpstr>Additional Figures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Health Risk Factors in Developing Countries using Intrinsic Model Selection Approaches</dc:title>
  <dc:creator>Seußler Becerra, Daniel</dc:creator>
  <cp:lastModifiedBy>Seußler Becerra, Daniel</cp:lastModifiedBy>
  <cp:revision>21</cp:revision>
  <cp:lastPrinted>2020-11-01T16:28:52Z</cp:lastPrinted>
  <dcterms:created xsi:type="dcterms:W3CDTF">2023-01-30T08:31:57Z</dcterms:created>
  <dcterms:modified xsi:type="dcterms:W3CDTF">2023-01-31T10:04:07Z</dcterms:modified>
</cp:coreProperties>
</file>